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4" r:id="rId17"/>
    <p:sldId id="258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84EC-DF69-4E1A-985B-F4533239C325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C2F2B-D0C2-4133-B39E-E733DC009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3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F320-D2A5-46D4-A12B-8C61DB472B44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53346-EC81-47E9-A8B4-8B87F0A97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600AF-8802-4616-8AF2-A2C4EA71DCED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9F9BE-FD32-45B3-B568-8D317329A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2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C0F1-6E15-4C1B-ADA6-772B67489B4E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12B3-0F83-44A7-B723-D7554541C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774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0CBB0-1712-4566-964E-72436522F7F2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DFB37-0A27-4B1E-A226-A35A8E426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7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10F20-B5B5-4508-BDAA-F1772222F6BA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7C8FD-B8E3-43F3-8596-FE97D4E3D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8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4DB4-67CA-407E-B843-C7B14B9D8D4E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CCE6-B155-4DC1-8DAD-BBC247445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0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E2075-6143-4377-BC76-8BFE9CD08E1C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398C-331C-4A62-9367-0129F42B7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65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5EA8C-E290-4868-8BDE-959A64574CEF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9770D-E55E-4356-BF80-DAA63FC1E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7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3FA93-78C9-40B3-81C6-F585C53B2726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7F560-FF23-4E0D-990A-649B3AF21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29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DCC5E-2757-413F-8484-3475B89C2F41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30DB-4FF7-48FB-9C2F-C0843C7F1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30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E2064A-3CF5-4B05-8DB2-568FF4FB3591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4BC3C3-4A81-48C4-A3F5-FEB249170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lden-way.ru/goroda-tverskoj-oblasti/" TargetMode="External"/><Relationship Id="rId2" Type="http://schemas.openxmlformats.org/officeDocument/2006/relationships/hyperlink" Target="http://proselki.ru/topics/bezgetsk/bezshetsk.topic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mg.tourister.ru/files/3/0/2/5/1/4/6/original.jpg" TargetMode="External"/><Relationship Id="rId4" Type="http://schemas.openxmlformats.org/officeDocument/2006/relationships/hyperlink" Target="http://www.kamensky.ru/im/2010/04/18/20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6000" smtClean="0">
                <a:solidFill>
                  <a:srgbClr val="008000"/>
                </a:solidFill>
                <a:latin typeface="Monotype Corsiva" pitchFamily="66" charset="0"/>
              </a:rPr>
              <a:t>Бежецк – Тверской край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02313"/>
            <a:ext cx="6400800" cy="10556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Автор: Станкова Наталия Валентиновна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учитель  начальных классов МОУ «Беляницкая СОШ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Сонковского района Тверской области»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42988" y="5670550"/>
            <a:ext cx="70453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Примером общественной постройки 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рубежа веков может служить здание 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духовного училища (1897) в русском стиле.</a:t>
            </a:r>
            <a:r>
              <a:rPr lang="ru-RU" altLang="ru-RU"/>
              <a:t> </a:t>
            </a:r>
          </a:p>
        </p:txBody>
      </p:sp>
      <p:pic>
        <p:nvPicPr>
          <p:cNvPr id="3074" name="Picture 2" descr="C:\Users\Пользователь\Pictures\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61176" cy="517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258888" y="5670550"/>
            <a:ext cx="73961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Отличительной чертой жилой деревянной 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застройки Бежецка начала ХХ века стало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 широкое использование элементов модерна.</a:t>
            </a:r>
            <a:r>
              <a:rPr lang="ru-RU" altLang="ru-RU"/>
              <a:t> </a:t>
            </a:r>
          </a:p>
        </p:txBody>
      </p:sp>
      <p:pic>
        <p:nvPicPr>
          <p:cNvPr id="4098" name="Picture 2" descr="C:\Users\Пользователь\Pictures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6238564" cy="53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39750" y="5670550"/>
            <a:ext cx="83343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Построенный в 1922-1923 годах дом Расторгуева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 и сейчас поражает необычной крышей и 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удивительными резными водосточными трубами.</a:t>
            </a:r>
            <a:r>
              <a:rPr lang="ru-RU" altLang="ru-RU"/>
              <a:t> </a:t>
            </a:r>
          </a:p>
        </p:txBody>
      </p:sp>
      <p:pic>
        <p:nvPicPr>
          <p:cNvPr id="5122" name="Picture 2" descr="C:\Users\Пользователь\Pictures\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264"/>
            <a:ext cx="7243539" cy="544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55650" y="6035675"/>
            <a:ext cx="7748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Очаровательный маленький деревянный домик 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находится на Красноармейской улице.</a:t>
            </a:r>
            <a:r>
              <a:rPr lang="ru-RU" altLang="ru-RU"/>
              <a:t> </a:t>
            </a:r>
          </a:p>
        </p:txBody>
      </p:sp>
      <p:pic>
        <p:nvPicPr>
          <p:cNvPr id="6146" name="Picture 2" descr="C:\Users\Пользователь\Pictures\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67" y="116632"/>
            <a:ext cx="5651275" cy="57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476375" y="5670550"/>
            <a:ext cx="6356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Небольшие, часто двухэтажные дома, 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выстроены каждый в своем стиле,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 в соответствии с вкусом хозяина </a:t>
            </a:r>
          </a:p>
        </p:txBody>
      </p:sp>
      <p:pic>
        <p:nvPicPr>
          <p:cNvPr id="7170" name="Picture 2" descr="C:\Users\Пользователь\Pictures\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336704" cy="54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Pictures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815891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5661025"/>
            <a:ext cx="8699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Богатство декоративной отделки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 подчеркивает индивидуальность каждой постройки</a:t>
            </a:r>
            <a:r>
              <a:rPr lang="ru-RU" altLang="ru-RU"/>
              <a:t>. 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8575"/>
            <a:ext cx="6846888" cy="5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5"/>
          <p:cNvSpPr>
            <a:spLocks noChangeArrowheads="1" noChangeShapeType="1" noTextEdit="1"/>
          </p:cNvSpPr>
          <p:nvPr/>
        </p:nvSpPr>
        <p:spPr bwMode="auto">
          <a:xfrm>
            <a:off x="3276600" y="188913"/>
            <a:ext cx="2003425" cy="642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Ресурсы: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755650" y="1196975"/>
            <a:ext cx="69548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hlinkClick r:id="rId2"/>
              </a:rPr>
              <a:t>http://proselki.ru/topics/bezgetsk/bezshetsk.topic.htm</a:t>
            </a:r>
            <a:r>
              <a:rPr lang="ru-RU" altLang="ru-RU"/>
              <a:t>  </a:t>
            </a:r>
          </a:p>
          <a:p>
            <a:pPr algn="ctr" eaLnBrk="1" hangingPunct="1"/>
            <a:r>
              <a:rPr lang="ru-RU" altLang="ru-RU">
                <a:hlinkClick r:id="rId3"/>
              </a:rPr>
              <a:t>http://www.golden-way.ru/goroda-tverskoj-oblasti/</a:t>
            </a:r>
            <a:r>
              <a:rPr lang="ru-RU" altLang="ru-RU"/>
              <a:t>  </a:t>
            </a:r>
          </a:p>
          <a:p>
            <a:pPr algn="ctr" eaLnBrk="1" hangingPunct="1"/>
            <a:r>
              <a:rPr lang="ru-RU" altLang="ru-RU">
                <a:hlinkClick r:id="rId4"/>
              </a:rPr>
              <a:t>http://www.kamensky.ru/im/2010/04/18/201.jpg</a:t>
            </a:r>
            <a:r>
              <a:rPr lang="ru-RU" altLang="ru-RU"/>
              <a:t>  вокзал</a:t>
            </a:r>
          </a:p>
          <a:p>
            <a:pPr algn="ctr" eaLnBrk="1" hangingPunct="1"/>
            <a:r>
              <a:rPr lang="ru-RU" altLang="ru-RU">
                <a:hlinkClick r:id="rId5"/>
              </a:rPr>
              <a:t>http://img.tourister.ru/files/3/0/2/5/1/4/6/original.jpg</a:t>
            </a:r>
            <a:r>
              <a:rPr lang="ru-RU" altLang="ru-RU"/>
              <a:t>  карта области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bezget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5241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begeck_ge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96975"/>
            <a:ext cx="262096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78486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55650" y="5734050"/>
            <a:ext cx="79406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008000"/>
                </a:solidFill>
              </a:rPr>
              <a:t>Бежецк - симпатичный и своеобразный по</a:t>
            </a:r>
          </a:p>
          <a:p>
            <a:pPr eaLnBrk="1" hangingPunct="1"/>
            <a:r>
              <a:rPr lang="ru-RU" altLang="ru-RU" sz="2800" b="1" i="1">
                <a:solidFill>
                  <a:srgbClr val="008000"/>
                </a:solidFill>
              </a:rPr>
              <a:t> своей застройке старый русский город.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79375" y="0"/>
            <a:ext cx="91217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Город Бежецк расположен в северо-восточной 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части Тверской области. С юга на север через 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город протекает река Молога, принимая в 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городской черте один из крупнейших своих притоков — 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реку Остречину. Бежецк расположен в 126 километрах 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от Твери, находится на железнодорожной ветке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 Сонково — Бологое.</a:t>
            </a:r>
          </a:p>
        </p:txBody>
      </p:sp>
      <p:pic>
        <p:nvPicPr>
          <p:cNvPr id="5123" name="Picture 3" descr="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578100"/>
            <a:ext cx="530225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6227763" y="2924175"/>
            <a:ext cx="2160587" cy="1081088"/>
          </a:xfrm>
          <a:prstGeom prst="line">
            <a:avLst/>
          </a:prstGeom>
          <a:noFill/>
          <a:ln w="57150">
            <a:pattFill prst="nar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36538" y="0"/>
            <a:ext cx="8907462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История</a:t>
            </a:r>
            <a:br>
              <a:rPr lang="ru-RU" altLang="ru-RU" sz="2400" b="1" i="1">
                <a:solidFill>
                  <a:srgbClr val="008000"/>
                </a:solidFill>
              </a:rPr>
            </a:br>
            <a:r>
              <a:rPr lang="ru-RU" altLang="ru-RU" sz="2400" b="1" i="1">
                <a:solidFill>
                  <a:srgbClr val="008000"/>
                </a:solidFill>
              </a:rPr>
              <a:t>Название «Бежецк» происходит, вероятно, 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от «бежь» — беженцы, беглецы. Согласно преданию,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 селение Бежичи было основано беженцами из 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Новгорода. Селение Бежичи, находившееся в 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20 км к северу от современного города, упоминается 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в новгородской летописи с 1137 года как — 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Бежецкий Верх центр Бежецкой пятины Новгородской 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земли, хотя археологические находки позволяют 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предположить, что возникло оно гораздо раньше.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ezgetsk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3052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3276600" y="0"/>
            <a:ext cx="5867400" cy="68580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i="1">
                <a:solidFill>
                  <a:schemeClr val="hlink"/>
                </a:solidFill>
              </a:rPr>
              <a:t>Самая старая сохранившаяся </a:t>
            </a:r>
          </a:p>
          <a:p>
            <a:pPr algn="ctr" eaLnBrk="1" hangingPunct="1"/>
            <a:r>
              <a:rPr lang="ru-RU" altLang="ru-RU" sz="2000" b="1" i="1">
                <a:solidFill>
                  <a:schemeClr val="hlink"/>
                </a:solidFill>
              </a:rPr>
              <a:t>постройка, колокольня</a:t>
            </a:r>
          </a:p>
          <a:p>
            <a:pPr algn="ctr" eaLnBrk="1" hangingPunct="1"/>
            <a:r>
              <a:rPr lang="ru-RU" altLang="ru-RU" sz="2000" b="1" i="1">
                <a:solidFill>
                  <a:schemeClr val="hlink"/>
                </a:solidFill>
              </a:rPr>
              <a:t> Введенской</a:t>
            </a:r>
          </a:p>
          <a:p>
            <a:pPr algn="ctr" eaLnBrk="1" hangingPunct="1"/>
            <a:r>
              <a:rPr lang="ru-RU" altLang="ru-RU" sz="2000" b="1" i="1">
                <a:solidFill>
                  <a:schemeClr val="hlink"/>
                </a:solidFill>
              </a:rPr>
              <a:t> церкви, выстроена в 1680-1682</a:t>
            </a:r>
          </a:p>
          <a:p>
            <a:pPr algn="ctr" eaLnBrk="1" hangingPunct="1"/>
            <a:r>
              <a:rPr lang="ru-RU" altLang="ru-RU" sz="2000" b="1" i="1">
                <a:solidFill>
                  <a:schemeClr val="hlink"/>
                </a:solidFill>
              </a:rPr>
              <a:t>годах ярославскими мастерами</a:t>
            </a:r>
          </a:p>
          <a:p>
            <a:pPr algn="ctr" eaLnBrk="1" hangingPunct="1"/>
            <a:r>
              <a:rPr lang="ru-RU" altLang="ru-RU" sz="2000" b="1" i="1">
                <a:solidFill>
                  <a:schemeClr val="hlink"/>
                </a:solidFill>
              </a:rPr>
              <a:t> по заказу думного дьяка</a:t>
            </a:r>
          </a:p>
          <a:p>
            <a:pPr algn="ctr" eaLnBrk="1" hangingPunct="1"/>
            <a:r>
              <a:rPr lang="ru-RU" altLang="ru-RU" sz="2000" b="1" i="1">
                <a:solidFill>
                  <a:schemeClr val="hlink"/>
                </a:solidFill>
              </a:rPr>
              <a:t> С.И.Заборовского. </a:t>
            </a:r>
          </a:p>
          <a:p>
            <a:pPr algn="ctr" eaLnBrk="1" hangingPunct="1"/>
            <a:r>
              <a:rPr lang="ru-RU" altLang="ru-RU" sz="2000" b="1" i="1">
                <a:solidFill>
                  <a:schemeClr val="hlink"/>
                </a:solidFill>
              </a:rPr>
              <a:t>Церковь с шатровой</a:t>
            </a:r>
          </a:p>
          <a:p>
            <a:pPr algn="ctr" eaLnBrk="1" hangingPunct="1"/>
            <a:r>
              <a:rPr lang="ru-RU" altLang="ru-RU" sz="2000" b="1" i="1">
                <a:solidFill>
                  <a:schemeClr val="hlink"/>
                </a:solidFill>
              </a:rPr>
              <a:t> колокольней сразу привела</a:t>
            </a:r>
          </a:p>
          <a:p>
            <a:pPr algn="ctr" eaLnBrk="1" hangingPunct="1"/>
            <a:r>
              <a:rPr lang="ru-RU" altLang="ru-RU" sz="2000" b="1" i="1">
                <a:solidFill>
                  <a:schemeClr val="hlink"/>
                </a:solidFill>
              </a:rPr>
              <a:t> горожан в восторг: </a:t>
            </a:r>
          </a:p>
          <a:p>
            <a:pPr algn="ctr" eaLnBrk="1" hangingPunct="1"/>
            <a:r>
              <a:rPr lang="ru-RU" altLang="ru-RU" sz="2000" b="1" i="1">
                <a:solidFill>
                  <a:schemeClr val="hlink"/>
                </a:solidFill>
              </a:rPr>
              <a:t>"Мужие,</a:t>
            </a:r>
          </a:p>
          <a:p>
            <a:pPr algn="ctr" eaLnBrk="1" hangingPunct="1"/>
            <a:r>
              <a:rPr lang="ru-RU" altLang="ru-RU" sz="2000" b="1" i="1">
                <a:solidFill>
                  <a:schemeClr val="hlink"/>
                </a:solidFill>
              </a:rPr>
              <a:t> жены и дети стекахуся</a:t>
            </a:r>
          </a:p>
          <a:p>
            <a:pPr algn="ctr" eaLnBrk="1" hangingPunct="1"/>
            <a:r>
              <a:rPr lang="ru-RU" altLang="ru-RU" sz="2000" b="1" i="1">
                <a:solidFill>
                  <a:schemeClr val="hlink"/>
                </a:solidFill>
              </a:rPr>
              <a:t> зрети новое здание и дивляхуся".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187450" y="6035675"/>
            <a:ext cx="7327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Воздвиженская церковь была возведена на 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рубеже XVII-XVIII веков в традициях XVII века.</a:t>
            </a:r>
            <a:r>
              <a:rPr lang="ru-RU" altLang="ru-RU"/>
              <a:t> </a:t>
            </a:r>
          </a:p>
        </p:txBody>
      </p:sp>
      <p:pic>
        <p:nvPicPr>
          <p:cNvPr id="8195" name="Picture 3" descr="bezgetsk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8913"/>
            <a:ext cx="4240212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42988" y="5670550"/>
            <a:ext cx="75295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Неповторимое очарование придают Бежецку 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не отдельно сохранившиеся церкви, а рядовая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 городская застройка рубежа XIX-XX веков.</a:t>
            </a:r>
            <a:r>
              <a:rPr lang="ru-RU" altLang="ru-RU"/>
              <a:t> </a:t>
            </a:r>
          </a:p>
        </p:txBody>
      </p:sp>
      <p:pic>
        <p:nvPicPr>
          <p:cNvPr id="1026" name="Picture 2" descr="C:\Users\Пользователь\Pictures\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23" y="116633"/>
            <a:ext cx="6865641" cy="547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33375" y="5670550"/>
            <a:ext cx="88106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Выдающимся памятником гражданской архитектуры 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эклектики и стилизаторства можно считать </a:t>
            </a:r>
          </a:p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дом купцов Неворотиных. </a:t>
            </a:r>
          </a:p>
        </p:txBody>
      </p:sp>
      <p:pic>
        <p:nvPicPr>
          <p:cNvPr id="2050" name="Picture 2" descr="C:\Users\Пользователь\Pictures\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16632"/>
            <a:ext cx="7748245" cy="555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8784da92b7cdfe0f0a49c69a579f2843f42481"/>
</p:tagLst>
</file>

<file path=ppt/theme/theme1.xml><?xml version="1.0" encoding="utf-8"?>
<a:theme xmlns:a="http://schemas.openxmlformats.org/drawingml/2006/main" name="фигурки зелёны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фигурки зелёные</Template>
  <TotalTime>51</TotalTime>
  <Words>285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фигурки зелёные</vt:lpstr>
      <vt:lpstr>Бежецк – Тверской край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Бежецк – Тверской край</dc:title>
  <dc:creator>техносила</dc:creator>
  <dc:description>З.В. Александрова  http://aida.ucoz.ru</dc:description>
  <cp:lastModifiedBy>Пользователь</cp:lastModifiedBy>
  <cp:revision>9</cp:revision>
  <dcterms:created xsi:type="dcterms:W3CDTF">2014-04-27T17:26:25Z</dcterms:created>
  <dcterms:modified xsi:type="dcterms:W3CDTF">2014-05-21T10:26:24Z</dcterms:modified>
</cp:coreProperties>
</file>