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0" r:id="rId6"/>
    <p:sldId id="262" r:id="rId7"/>
    <p:sldId id="264" r:id="rId8"/>
    <p:sldId id="269" r:id="rId9"/>
    <p:sldId id="265" r:id="rId10"/>
    <p:sldId id="266" r:id="rId11"/>
    <p:sldId id="267" r:id="rId12"/>
    <p:sldId id="268" r:id="rId13"/>
    <p:sldId id="270" r:id="rId14"/>
    <p:sldId id="271" r:id="rId15"/>
    <p:sldId id="272" r:id="rId16"/>
    <p:sldId id="273" r:id="rId17"/>
    <p:sldId id="276" r:id="rId18"/>
    <p:sldId id="277" r:id="rId19"/>
    <p:sldId id="278" r:id="rId20"/>
    <p:sldId id="274" r:id="rId21"/>
    <p:sldId id="275" r:id="rId22"/>
    <p:sldId id="279" r:id="rId23"/>
    <p:sldId id="280" r:id="rId24"/>
    <p:sldId id="281" r:id="rId25"/>
    <p:sldId id="282" r:id="rId26"/>
    <p:sldId id="283" r:id="rId27"/>
    <p:sldId id="284" r:id="rId28"/>
  </p:sldIdLst>
  <p:sldSz cx="9144000" cy="6858000" type="screen4x3"/>
  <p:notesSz cx="6858000" cy="9144000"/>
  <p:custDataLst>
    <p:tags r:id="rId29"/>
  </p:custDataLst>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3399"/>
    <a:srgbClr val="6600CC"/>
    <a:srgbClr val="FF00FF"/>
    <a:srgbClr val="3333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Овал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fld id="{929D691C-5289-4F11-AB34-BC0C00654D54}" type="datetimeFigureOut">
              <a:rPr lang="ru-RU"/>
              <a:pPr>
                <a:defRPr/>
              </a:pPr>
              <a:t>12.02.2014</a:t>
            </a:fld>
            <a:endParaRPr lang="ru-RU"/>
          </a:p>
        </p:txBody>
      </p:sp>
      <p:sp>
        <p:nvSpPr>
          <p:cNvPr id="7" name="Нижний колонтитул 19"/>
          <p:cNvSpPr>
            <a:spLocks noGrp="1"/>
          </p:cNvSpPr>
          <p:nvPr>
            <p:ph type="ftr" sz="quarter" idx="11"/>
          </p:nvPr>
        </p:nvSpPr>
        <p:spPr/>
        <p:txBody>
          <a:bodyPr/>
          <a:lstStyle>
            <a:lvl1pPr>
              <a:defRPr/>
            </a:lvl1pPr>
            <a:extLst/>
          </a:lstStyle>
          <a:p>
            <a:pPr>
              <a:defRPr/>
            </a:pPr>
            <a:endParaRPr lang="ru-RU"/>
          </a:p>
        </p:txBody>
      </p:sp>
      <p:sp>
        <p:nvSpPr>
          <p:cNvPr id="8" name="Номер слайда 9"/>
          <p:cNvSpPr>
            <a:spLocks noGrp="1"/>
          </p:cNvSpPr>
          <p:nvPr>
            <p:ph type="sldNum" sz="quarter" idx="12"/>
          </p:nvPr>
        </p:nvSpPr>
        <p:spPr/>
        <p:txBody>
          <a:bodyPr/>
          <a:lstStyle>
            <a:lvl1pPr>
              <a:defRPr/>
            </a:lvl1pPr>
            <a:extLst/>
          </a:lstStyle>
          <a:p>
            <a:pPr>
              <a:defRPr/>
            </a:pPr>
            <a:fld id="{4B5DFB38-FE13-4F84-B18B-16A8ED24DBF4}" type="slidenum">
              <a:rPr lang="ru-RU"/>
              <a:pPr>
                <a:defRPr/>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9512A581-204F-4451-9B91-15F3FDB749F9}" type="datetimeFigureOut">
              <a:rPr lang="ru-RU"/>
              <a:pPr>
                <a:defRPr/>
              </a:pPr>
              <a:t>12.02.2014</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89F31B6B-2BD8-4D15-96ED-C83D46156999}" type="slidenum">
              <a:rPr lang="ru-RU"/>
              <a:pPr>
                <a:defRPr/>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67A498B6-E25D-458E-88B0-232327E02088}" type="datetimeFigureOut">
              <a:rPr lang="ru-RU"/>
              <a:pPr>
                <a:defRPr/>
              </a:pPr>
              <a:t>12.02.2014</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BF546285-F3FD-488E-BCED-C4933B120CAB}" type="slidenum">
              <a:rPr lang="ru-RU"/>
              <a:pPr>
                <a:defRPr/>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02D6595F-7ABB-492F-BD15-BE884AE39C37}" type="datetimeFigureOut">
              <a:rPr lang="ru-RU"/>
              <a:pPr>
                <a:defRPr/>
              </a:pPr>
              <a:t>12.02.2014</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334013C1-92F6-4C56-81D4-693B4B118567}" type="slidenum">
              <a:rPr lang="ru-RU"/>
              <a:pPr>
                <a:defRPr/>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Овал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fld id="{7ABB443E-B9EC-41F5-9D34-2340513F8103}" type="datetimeFigureOut">
              <a:rPr lang="ru-RU"/>
              <a:pPr>
                <a:defRPr/>
              </a:pPr>
              <a:t>12.02.2014</a:t>
            </a:fld>
            <a:endParaRPr lang="ru-RU"/>
          </a:p>
        </p:txBody>
      </p:sp>
      <p:sp>
        <p:nvSpPr>
          <p:cNvPr id="9" name="Нижний колонтитул 4"/>
          <p:cNvSpPr>
            <a:spLocks noGrp="1"/>
          </p:cNvSpPr>
          <p:nvPr>
            <p:ph type="ftr" sz="quarter" idx="11"/>
          </p:nvPr>
        </p:nvSpPr>
        <p:spPr/>
        <p:txBody>
          <a:bodyPr/>
          <a:lstStyle>
            <a:lvl1pPr>
              <a:defRPr/>
            </a:lvl1pPr>
            <a:extLst/>
          </a:lstStyle>
          <a:p>
            <a:pPr>
              <a:defRPr/>
            </a:pPr>
            <a:endParaRPr lang="ru-RU"/>
          </a:p>
        </p:txBody>
      </p:sp>
      <p:sp>
        <p:nvSpPr>
          <p:cNvPr id="10" name="Номер слайда 5"/>
          <p:cNvSpPr>
            <a:spLocks noGrp="1"/>
          </p:cNvSpPr>
          <p:nvPr>
            <p:ph type="sldNum" sz="quarter" idx="12"/>
          </p:nvPr>
        </p:nvSpPr>
        <p:spPr/>
        <p:txBody>
          <a:bodyPr/>
          <a:lstStyle>
            <a:lvl1pPr>
              <a:defRPr/>
            </a:lvl1pPr>
            <a:extLst/>
          </a:lstStyle>
          <a:p>
            <a:pPr>
              <a:defRPr/>
            </a:pPr>
            <a:fld id="{6336DCC2-2F29-489E-B62E-8A6FACA0FB33}" type="slidenum">
              <a:rPr lang="ru-RU"/>
              <a:pPr>
                <a:defRPr/>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4B293D7B-7C96-4926-A3FA-636885F0F470}" type="datetimeFigureOut">
              <a:rPr lang="ru-RU"/>
              <a:pPr>
                <a:defRPr/>
              </a:pPr>
              <a:t>12.02.2014</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86EF4E62-2E17-4994-BD02-3FD99354A348}" type="slidenum">
              <a:rPr lang="ru-RU"/>
              <a:pPr>
                <a:defRPr/>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C9CC6AA3-B197-48CB-ACBE-9C08B978FE6A}" type="datetimeFigureOut">
              <a:rPr lang="ru-RU"/>
              <a:pPr>
                <a:defRPr/>
              </a:pPr>
              <a:t>12.02.2014</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7C847201-DF73-448F-A978-6CAAE928360B}" type="slidenum">
              <a:rPr lang="ru-RU"/>
              <a:pPr>
                <a:defRPr/>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7ADD7FD8-822B-4722-ADE5-FF3BD5A2C563}" type="datetimeFigureOut">
              <a:rPr lang="ru-RU"/>
              <a:pPr>
                <a:defRPr/>
              </a:pPr>
              <a:t>12.02.2014</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4F9C980E-2068-4E27-A23C-5CA7CF05A6BF}" type="slidenum">
              <a:rPr lang="ru-RU"/>
              <a:pPr>
                <a:defRPr/>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Прямоугольник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Дата 1"/>
          <p:cNvSpPr>
            <a:spLocks noGrp="1"/>
          </p:cNvSpPr>
          <p:nvPr>
            <p:ph type="dt" sz="half" idx="10"/>
          </p:nvPr>
        </p:nvSpPr>
        <p:spPr/>
        <p:txBody>
          <a:bodyPr/>
          <a:lstStyle>
            <a:lvl1pPr>
              <a:defRPr/>
            </a:lvl1pPr>
            <a:extLst/>
          </a:lstStyle>
          <a:p>
            <a:pPr>
              <a:defRPr/>
            </a:pPr>
            <a:fld id="{9468C3CB-AF13-4546-9CF3-F72BEE5909D6}" type="datetimeFigureOut">
              <a:rPr lang="ru-RU"/>
              <a:pPr>
                <a:defRPr/>
              </a:pPr>
              <a:t>12.02.2014</a:t>
            </a:fld>
            <a:endParaRPr lang="ru-RU"/>
          </a:p>
        </p:txBody>
      </p:sp>
      <p:sp>
        <p:nvSpPr>
          <p:cNvPr id="5" name="Нижний колонтитул 2"/>
          <p:cNvSpPr>
            <a:spLocks noGrp="1"/>
          </p:cNvSpPr>
          <p:nvPr>
            <p:ph type="ftr" sz="quarter" idx="11"/>
          </p:nvPr>
        </p:nvSpPr>
        <p:spPr/>
        <p:txBody>
          <a:bodyPr/>
          <a:lstStyle>
            <a:lvl1pPr>
              <a:defRPr/>
            </a:lvl1pPr>
            <a:extLst/>
          </a:lstStyle>
          <a:p>
            <a:pPr>
              <a:defRPr/>
            </a:pPr>
            <a:endParaRPr lang="ru-RU"/>
          </a:p>
        </p:txBody>
      </p:sp>
      <p:sp>
        <p:nvSpPr>
          <p:cNvPr id="6" name="Номер слайда 3"/>
          <p:cNvSpPr>
            <a:spLocks noGrp="1"/>
          </p:cNvSpPr>
          <p:nvPr>
            <p:ph type="sldNum" sz="quarter" idx="12"/>
          </p:nvPr>
        </p:nvSpPr>
        <p:spPr/>
        <p:txBody>
          <a:bodyPr/>
          <a:lstStyle>
            <a:lvl1pPr>
              <a:defRPr/>
            </a:lvl1pPr>
            <a:extLst/>
          </a:lstStyle>
          <a:p>
            <a:pPr>
              <a:defRPr/>
            </a:pPr>
            <a:fld id="{70C63911-AB08-44A2-B9E9-28F90575AB63}" type="slidenum">
              <a:rPr lang="ru-RU"/>
              <a:pPr>
                <a:defRPr/>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83D4EA0A-474F-445A-BF4C-708CFE4B5526}" type="datetimeFigureOut">
              <a:rPr lang="ru-RU"/>
              <a:pPr>
                <a:defRPr/>
              </a:pPr>
              <a:t>12.02.2014</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D1FBE6BA-67AE-454A-A7A0-739DFCD533A1}" type="slidenum">
              <a:rPr lang="ru-RU"/>
              <a:pPr>
                <a:defRPr/>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Блок-схема: процесс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Блок-схема: процесс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fld id="{4D283FDF-EDE5-4101-8608-1711530627D3}" type="datetimeFigureOut">
              <a:rPr lang="ru-RU"/>
              <a:pPr>
                <a:defRPr/>
              </a:pPr>
              <a:t>12.02.2014</a:t>
            </a:fld>
            <a:endParaRPr lang="ru-RU"/>
          </a:p>
        </p:txBody>
      </p:sp>
      <p:sp>
        <p:nvSpPr>
          <p:cNvPr id="9" name="Нижний колонтитул 5"/>
          <p:cNvSpPr>
            <a:spLocks noGrp="1"/>
          </p:cNvSpPr>
          <p:nvPr>
            <p:ph type="ftr" sz="quarter" idx="11"/>
          </p:nvPr>
        </p:nvSpPr>
        <p:spPr/>
        <p:txBody>
          <a:bodyPr/>
          <a:lstStyle>
            <a:lvl1pPr>
              <a:defRPr/>
            </a:lvl1pPr>
            <a:extLst/>
          </a:lstStyle>
          <a:p>
            <a:pPr>
              <a:defRPr/>
            </a:pPr>
            <a:endParaRPr lang="ru-RU"/>
          </a:p>
        </p:txBody>
      </p:sp>
      <p:sp>
        <p:nvSpPr>
          <p:cNvPr id="10" name="Номер слайда 6"/>
          <p:cNvSpPr>
            <a:spLocks noGrp="1"/>
          </p:cNvSpPr>
          <p:nvPr>
            <p:ph type="sldNum" sz="quarter" idx="12"/>
          </p:nvPr>
        </p:nvSpPr>
        <p:spPr/>
        <p:txBody>
          <a:bodyPr/>
          <a:lstStyle>
            <a:lvl1pPr>
              <a:defRPr/>
            </a:lvl1pPr>
            <a:extLst/>
          </a:lstStyle>
          <a:p>
            <a:pPr>
              <a:defRPr/>
            </a:pPr>
            <a:fld id="{F18B5483-9E63-410A-953F-514DEC1A45A4}" type="slidenum">
              <a:rPr lang="ru-RU"/>
              <a:pPr>
                <a:defRPr/>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cs typeface="+mn-cs"/>
              </a:defRPr>
            </a:lvl1pPr>
            <a:extLst/>
          </a:lstStyle>
          <a:p>
            <a:pPr>
              <a:defRPr/>
            </a:pPr>
            <a:fld id="{D1E1848B-9283-417E-AA02-26EF6F84BBFF}" type="datetimeFigureOut">
              <a:rPr lang="ru-RU"/>
              <a:pPr>
                <a:defRPr/>
              </a:pPr>
              <a:t>12.02.2014</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ru-RU"/>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cs typeface="+mn-cs"/>
              </a:defRPr>
            </a:lvl1pPr>
            <a:extLst/>
          </a:lstStyle>
          <a:p>
            <a:pPr>
              <a:defRPr/>
            </a:pPr>
            <a:fld id="{FDDE8305-3AED-49A4-8CCE-610D98CDC609}" type="slidenum">
              <a:rPr lang="ru-RU"/>
              <a:pPr>
                <a:defRPr/>
              </a:pPr>
              <a:t>‹#›</a:t>
            </a:fld>
            <a:endParaRPr lang="ru-RU"/>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74" r:id="rId5"/>
    <p:sldLayoutId id="2147483669" r:id="rId6"/>
    <p:sldLayoutId id="2147483675" r:id="rId7"/>
    <p:sldLayoutId id="2147483676" r:id="rId8"/>
    <p:sldLayoutId id="2147483677" r:id="rId9"/>
    <p:sldLayoutId id="2147483668" r:id="rId10"/>
    <p:sldLayoutId id="2147483667" r:id="rId11"/>
  </p:sldLayoutIdLst>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Corbel" pitchFamily="34" charset="0"/>
        </a:defRPr>
      </a:lvl2pPr>
      <a:lvl3pPr algn="l" rtl="0" fontAlgn="base">
        <a:spcBef>
          <a:spcPct val="0"/>
        </a:spcBef>
        <a:spcAft>
          <a:spcPct val="0"/>
        </a:spcAft>
        <a:defRPr sz="4300">
          <a:solidFill>
            <a:srgbClr val="572314"/>
          </a:solidFill>
          <a:latin typeface="Corbel" pitchFamily="34" charset="0"/>
        </a:defRPr>
      </a:lvl3pPr>
      <a:lvl4pPr algn="l" rtl="0" fontAlgn="base">
        <a:spcBef>
          <a:spcPct val="0"/>
        </a:spcBef>
        <a:spcAft>
          <a:spcPct val="0"/>
        </a:spcAft>
        <a:defRPr sz="4300">
          <a:solidFill>
            <a:srgbClr val="572314"/>
          </a:solidFill>
          <a:latin typeface="Corbel" pitchFamily="34" charset="0"/>
        </a:defRPr>
      </a:lvl4pPr>
      <a:lvl5pPr algn="l" rtl="0" fontAlgn="base">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hyperlink" Target="http://piterhunt.ru/pages/animals/anim/kaban/1.jpg" TargetMode="External"/><Relationship Id="rId13" Type="http://schemas.openxmlformats.org/officeDocument/2006/relationships/hyperlink" Target="http://animalsof.ru/hores.html" TargetMode="External"/><Relationship Id="rId3" Type="http://schemas.openxmlformats.org/officeDocument/2006/relationships/hyperlink" Target="http://priruchi.ru/products/belka_" TargetMode="External"/><Relationship Id="rId7" Type="http://schemas.openxmlformats.org/officeDocument/2006/relationships/hyperlink" Target="http://florofauna.ru/wild/pict/kaban.jpg" TargetMode="External"/><Relationship Id="rId12" Type="http://schemas.openxmlformats.org/officeDocument/2006/relationships/hyperlink" Target="http://animalsof.ru/images/cont/hore/c2.jpg" TargetMode="External"/><Relationship Id="rId17" Type="http://schemas.openxmlformats.org/officeDocument/2006/relationships/hyperlink" Target="http://animalsof.ru/images/cont/wolf/fir03.jpg" TargetMode="External"/><Relationship Id="rId2" Type="http://schemas.openxmlformats.org/officeDocument/2006/relationships/hyperlink" Target="http://priruchi.ru/files/products/writingImag_Geolocation-Finding-Your-Happy-or-Brutal-Place.800x600w.jpg?5fe31f489fcfcf955eb9ac9c7a42b630" TargetMode="External"/><Relationship Id="rId16" Type="http://schemas.openxmlformats.org/officeDocument/2006/relationships/hyperlink" Target="http://animalsof.ru/wolf.html" TargetMode="External"/><Relationship Id="rId1" Type="http://schemas.openxmlformats.org/officeDocument/2006/relationships/slideLayout" Target="../slideLayouts/slideLayout7.xml"/><Relationship Id="rId6" Type="http://schemas.openxmlformats.org/officeDocument/2006/relationships/hyperlink" Target="http://florofauna.ru/wild/kaban.php" TargetMode="External"/><Relationship Id="rId11" Type="http://schemas.openxmlformats.org/officeDocument/2006/relationships/hyperlink" Target="http://animalsof.ru/boar.html" TargetMode="External"/><Relationship Id="rId5" Type="http://schemas.openxmlformats.org/officeDocument/2006/relationships/hyperlink" Target="http://priruchi.ru/products/burunduk" TargetMode="External"/><Relationship Id="rId15" Type="http://schemas.openxmlformats.org/officeDocument/2006/relationships/hyperlink" Target="http://animalsof.ru/fox.html" TargetMode="External"/><Relationship Id="rId10" Type="http://schemas.openxmlformats.org/officeDocument/2006/relationships/hyperlink" Target="http://animalsof.ru/images/cont/boar/c1.jpg" TargetMode="External"/><Relationship Id="rId4" Type="http://schemas.openxmlformats.org/officeDocument/2006/relationships/hyperlink" Target="http://priruchi.ru/files/products/scoiattoli2.800x600w.jpg?bf2b5c6c3960c40d7aaeaa507f41c131" TargetMode="External"/><Relationship Id="rId9" Type="http://schemas.openxmlformats.org/officeDocument/2006/relationships/hyperlink" Target="http://piterhunt.ru/pages/animals/anim/kaban/kab.htm" TargetMode="External"/><Relationship Id="rId14" Type="http://schemas.openxmlformats.org/officeDocument/2006/relationships/hyperlink" Target="http://animalsof.ru/images/cont/fox/fir001.JP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450" y="1341438"/>
            <a:ext cx="7407275" cy="1471612"/>
          </a:xfrm>
        </p:spPr>
        <p:txBody>
          <a:bodyPr vert="horz" wrap="square" lIns="91440" tIns="45720" rIns="91440" bIns="45720" numCol="1" anchorCtr="0" compatLnSpc="1">
            <a:prstTxWarp prst="textNoShape">
              <a:avLst/>
            </a:prstTxWarp>
          </a:bodyPr>
          <a:lstStyle/>
          <a:p>
            <a:pPr algn="ctr"/>
            <a:r>
              <a:rPr lang="ru-RU" sz="4800" b="1" i="1" smtClean="0">
                <a:solidFill>
                  <a:srgbClr val="00B0F0"/>
                </a:solidFill>
                <a:effectLst>
                  <a:outerShdw blurRad="38100" dist="38100" dir="2700000" algn="tl">
                    <a:srgbClr val="C0C0C0"/>
                  </a:outerShdw>
                </a:effectLst>
              </a:rPr>
              <a:t>Звери леса</a:t>
            </a:r>
          </a:p>
        </p:txBody>
      </p:sp>
      <p:sp>
        <p:nvSpPr>
          <p:cNvPr id="3" name="Подзаголовок 2"/>
          <p:cNvSpPr>
            <a:spLocks noGrp="1"/>
          </p:cNvSpPr>
          <p:nvPr>
            <p:ph type="subTitle" idx="1"/>
          </p:nvPr>
        </p:nvSpPr>
        <p:spPr>
          <a:xfrm>
            <a:off x="1116013" y="4508500"/>
            <a:ext cx="7407275" cy="1752600"/>
          </a:xfrm>
          <a:solidFill>
            <a:schemeClr val="bg1"/>
          </a:solidFill>
        </p:spPr>
        <p:txBody>
          <a:bodyPr>
            <a:normAutofit/>
          </a:bodyPr>
          <a:lstStyle/>
          <a:p>
            <a:pPr marL="26988" algn="ctr"/>
            <a:r>
              <a:rPr lang="ru-RU" smtClean="0">
                <a:solidFill>
                  <a:srgbClr val="F88631"/>
                </a:solidFill>
                <a:latin typeface="Arial" charset="0"/>
              </a:rPr>
              <a:t>Автор: </a:t>
            </a:r>
            <a:r>
              <a:rPr lang="ru-RU" smtClean="0">
                <a:solidFill>
                  <a:srgbClr val="F88631"/>
                </a:solidFill>
              </a:rPr>
              <a:t> Суворова Екатерина</a:t>
            </a:r>
            <a:endParaRPr lang="ru-RU" smtClean="0">
              <a:solidFill>
                <a:srgbClr val="F88631"/>
              </a:solidFill>
              <a:latin typeface="Arial" charset="0"/>
            </a:endParaRPr>
          </a:p>
          <a:p>
            <a:pPr marL="26988" algn="ctr"/>
            <a:r>
              <a:rPr lang="ru-RU" smtClean="0">
                <a:solidFill>
                  <a:srgbClr val="F88631"/>
                </a:solidFill>
                <a:latin typeface="Arial" charset="0"/>
              </a:rPr>
              <a:t> ученица 3 класса МОУ Беляницкая СОШ</a:t>
            </a: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Ученик\Рабочий стол\кате\2399886.800x600w.jpg"/>
          <p:cNvPicPr>
            <a:picLocks noChangeAspect="1" noChangeArrowheads="1"/>
          </p:cNvPicPr>
          <p:nvPr/>
        </p:nvPicPr>
        <p:blipFill>
          <a:blip r:embed="rId2"/>
          <a:srcRect/>
          <a:stretch>
            <a:fillRect/>
          </a:stretch>
        </p:blipFill>
        <p:spPr bwMode="auto">
          <a:xfrm>
            <a:off x="2268538" y="404813"/>
            <a:ext cx="4529137" cy="355758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2" name="Прямоугольник 1"/>
          <p:cNvSpPr/>
          <p:nvPr/>
        </p:nvSpPr>
        <p:spPr>
          <a:xfrm>
            <a:off x="2411413" y="4581525"/>
            <a:ext cx="4572000" cy="1917700"/>
          </a:xfrm>
          <a:prstGeom prst="rect">
            <a:avLst/>
          </a:prstGeom>
        </p:spPr>
        <p:txBody>
          <a:bodyPr>
            <a:spAutoFit/>
          </a:bodyPr>
          <a:lstStyle/>
          <a:p>
            <a:pPr algn="ctr" fontAlgn="auto">
              <a:spcBef>
                <a:spcPts val="0"/>
              </a:spcBef>
              <a:spcAft>
                <a:spcPts val="0"/>
              </a:spcAft>
              <a:defRPr/>
            </a:pPr>
            <a:r>
              <a:rPr lang="ru-RU" sz="2400" b="1" dirty="0">
                <a:solidFill>
                  <a:schemeClr val="accent3"/>
                </a:solidFill>
                <a:latin typeface="+mn-lt"/>
                <a:cs typeface="+mn-cs"/>
              </a:rPr>
              <a:t>Так, у бурундука большая разница в длине задних и передних ног, довольно крупные ушки, не столь длинные коготки. </a:t>
            </a: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Ученик\Рабочий стол\кате\Streifenhoernchen.800x600w.jpg"/>
          <p:cNvPicPr>
            <a:picLocks noChangeAspect="1" noChangeArrowheads="1"/>
          </p:cNvPicPr>
          <p:nvPr/>
        </p:nvPicPr>
        <p:blipFill>
          <a:blip r:embed="rId2" cstate="print"/>
          <a:srcRect/>
          <a:stretch>
            <a:fillRect/>
          </a:stretch>
        </p:blipFill>
        <p:spPr bwMode="auto">
          <a:xfrm>
            <a:off x="1895475" y="571500"/>
            <a:ext cx="5353050" cy="5715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лера\кате\кате\burunduki_kupit_mozhno_u_nas_prodam_23511856_1_F.800x600w.jpg"/>
          <p:cNvPicPr>
            <a:picLocks noChangeAspect="1" noChangeArrowheads="1"/>
          </p:cNvPicPr>
          <p:nvPr/>
        </p:nvPicPr>
        <p:blipFill>
          <a:blip r:embed="rId2">
            <a:extLst/>
          </a:blip>
          <a:srcRect/>
          <a:stretch>
            <a:fillRect/>
          </a:stretch>
        </p:blipFill>
        <p:spPr bwMode="auto">
          <a:xfrm>
            <a:off x="2412290" y="119824"/>
            <a:ext cx="5467232" cy="4099850"/>
          </a:xfrm>
          <a:prstGeom prst="rect">
            <a:avLst/>
          </a:prstGeom>
          <a:ln>
            <a:noFill/>
          </a:ln>
          <a:effectLst>
            <a:softEdge rad="112500"/>
          </a:effectLst>
          <a:extLst/>
        </p:spPr>
      </p:pic>
      <p:sp>
        <p:nvSpPr>
          <p:cNvPr id="26626" name="Прямоугольник 1"/>
          <p:cNvSpPr>
            <a:spLocks noChangeArrowheads="1"/>
          </p:cNvSpPr>
          <p:nvPr/>
        </p:nvSpPr>
        <p:spPr bwMode="auto">
          <a:xfrm>
            <a:off x="1692275" y="4365625"/>
            <a:ext cx="6883400" cy="2282825"/>
          </a:xfrm>
          <a:prstGeom prst="rect">
            <a:avLst/>
          </a:prstGeom>
          <a:noFill/>
          <a:ln w="9525">
            <a:noFill/>
            <a:miter lim="800000"/>
            <a:headEnd/>
            <a:tailEnd/>
          </a:ln>
        </p:spPr>
        <p:txBody>
          <a:bodyPr>
            <a:spAutoFit/>
          </a:bodyPr>
          <a:lstStyle/>
          <a:p>
            <a:pPr algn="ctr"/>
            <a:r>
              <a:rPr lang="ru-RU" sz="2400" b="1" i="1">
                <a:solidFill>
                  <a:srgbClr val="6600CC"/>
                </a:solidFill>
                <a:latin typeface="Corbel" pitchFamily="34" charset="0"/>
              </a:rPr>
              <a:t>Длина тела сибирского</a:t>
            </a:r>
            <a:r>
              <a:rPr lang="ru-RU" sz="2400" b="1" i="1">
                <a:solidFill>
                  <a:srgbClr val="6600CC"/>
                </a:solidFill>
              </a:rPr>
              <a:t>  </a:t>
            </a:r>
            <a:r>
              <a:rPr lang="ru-RU" sz="2400" b="1" i="1">
                <a:solidFill>
                  <a:srgbClr val="6600CC"/>
                </a:solidFill>
                <a:latin typeface="Corbel" pitchFamily="34" charset="0"/>
              </a:rPr>
              <a:t>бурундука составляет до 170 мм, а хвоста – 130мм., так как он всегда более половины тела. Густые волосы, которые покрывают снизу хвост, менее отчетливо чем у белок, расчесаны на две стороны. </a:t>
            </a: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81776" y="404664"/>
            <a:ext cx="2580451" cy="923330"/>
          </a:xfrm>
          <a:prstGeom prst="rect">
            <a:avLst/>
          </a:prstGeom>
          <a:noFill/>
        </p:spPr>
        <p:txBody>
          <a:bodyPr wrap="none" lIns="91440" tIns="45720" rIns="91440" bIns="45720">
            <a:spAutoFit/>
          </a:bodyPr>
          <a:lstStyle/>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кабан</a:t>
            </a:r>
            <a:endPar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6" name="Picture 2" descr="G:\лера\кате\кате\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760" y="1412776"/>
            <a:ext cx="3850533" cy="288790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27584" y="4549676"/>
            <a:ext cx="7880742" cy="2308324"/>
          </a:xfrm>
          <a:prstGeom prst="rect">
            <a:avLst/>
          </a:prstGeom>
        </p:spPr>
        <p:txBody>
          <a:bodyPr wrap="square">
            <a:spAutoFit/>
          </a:bodyPr>
          <a:lstStyle/>
          <a:p>
            <a:pPr algn="ctr"/>
            <a:r>
              <a:rPr lang="ru-RU" sz="2400" b="1" dirty="0">
                <a:solidFill>
                  <a:srgbClr val="0070C0"/>
                </a:solidFill>
              </a:rPr>
              <a:t>Известно более 25 </a:t>
            </a:r>
            <a:r>
              <a:rPr lang="ru-RU" sz="2400" b="1" dirty="0" smtClean="0">
                <a:solidFill>
                  <a:srgbClr val="0070C0"/>
                </a:solidFill>
              </a:rPr>
              <a:t>подвидов кабанов, </a:t>
            </a:r>
            <a:r>
              <a:rPr lang="ru-RU" sz="2400" b="1" dirty="0">
                <a:solidFill>
                  <a:srgbClr val="0070C0"/>
                </a:solidFill>
              </a:rPr>
              <a:t>но все они имеют типичный облик коренастого животного с длиной тела 130—175 см, высотой до 100 см, редко немного больше и массой тела чаще 60—150 кг (до 275 кг). Голова очень большая, клиновидно вытянутая вперед</a:t>
            </a:r>
            <a:endParaRPr lang="ru-RU" sz="2400" b="1" dirty="0">
              <a:solidFill>
                <a:srgbClr val="0070C0"/>
              </a:solidFill>
            </a:endParaRP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лера\кате\кате\c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28182"/>
            <a:ext cx="5616624" cy="40860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43608" y="4437112"/>
            <a:ext cx="7884368" cy="2308324"/>
          </a:xfrm>
          <a:prstGeom prst="rect">
            <a:avLst/>
          </a:prstGeom>
        </p:spPr>
        <p:txBody>
          <a:bodyPr wrap="square">
            <a:spAutoFit/>
          </a:bodyPr>
          <a:lstStyle/>
          <a:p>
            <a:pPr algn="ctr"/>
            <a:r>
              <a:rPr lang="ru-RU" dirty="0">
                <a:solidFill>
                  <a:srgbClr val="3333FF"/>
                </a:solidFill>
              </a:rPr>
              <a:t> </a:t>
            </a:r>
            <a:r>
              <a:rPr lang="ru-RU" sz="2400" b="1" dirty="0">
                <a:solidFill>
                  <a:srgbClr val="3333FF"/>
                </a:solidFill>
              </a:rPr>
              <a:t>Уши длинные и широкие, глаза маленькие, рыло с пятачком. Тело покрыто упругой щетиной, зимой более длинной и густой, с подпушью. На спине щетина образует гребень, который топорщится при возбуждении животного. Окраска от светло-бурой или серой до почти черной. </a:t>
            </a: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лера\кате\кате\kab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88640"/>
            <a:ext cx="5256584" cy="395980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90003" y="4158571"/>
            <a:ext cx="7610115" cy="2677656"/>
          </a:xfrm>
          <a:prstGeom prst="rect">
            <a:avLst/>
          </a:prstGeom>
        </p:spPr>
        <p:txBody>
          <a:bodyPr wrap="square">
            <a:spAutoFit/>
          </a:bodyPr>
          <a:lstStyle/>
          <a:p>
            <a:pPr algn="ctr"/>
            <a:r>
              <a:rPr lang="ru-RU" sz="2400" b="1" dirty="0">
                <a:solidFill>
                  <a:srgbClr val="0070C0"/>
                </a:solidFill>
              </a:rPr>
              <a:t>Летом кабанов чаще можно видеть в папоротниково-осоковых лесных топях, болотистых пущах, тростниковых зарослях, на заливных лугах. В зависимости от того, суровая зима или нет, кабаны зимой держатся главным образом в еловых, смешанных лиственно-еловых или елово-сосновых лесах. </a:t>
            </a: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лера\кате\кате\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0522" y="1124744"/>
            <a:ext cx="4055043" cy="304128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851920" y="332656"/>
            <a:ext cx="1735283" cy="923330"/>
          </a:xfrm>
          <a:prstGeom prst="rect">
            <a:avLst/>
          </a:prstGeom>
          <a:noFill/>
        </p:spPr>
        <p:txBody>
          <a:bodyPr wrap="none" lIns="91440" tIns="45720" rIns="91440" bIns="45720">
            <a:spAutoFit/>
          </a:bodyPr>
          <a:lstStyle/>
          <a:p>
            <a:pPr algn="ct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заяц</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Прямоугольник 4"/>
          <p:cNvSpPr/>
          <p:nvPr/>
        </p:nvSpPr>
        <p:spPr>
          <a:xfrm>
            <a:off x="1187624" y="4293096"/>
            <a:ext cx="7560840" cy="2246769"/>
          </a:xfrm>
          <a:prstGeom prst="rect">
            <a:avLst/>
          </a:prstGeom>
        </p:spPr>
        <p:txBody>
          <a:bodyPr wrap="square">
            <a:spAutoFit/>
          </a:bodyPr>
          <a:lstStyle/>
          <a:p>
            <a:pPr algn="ctr"/>
            <a:r>
              <a:rPr lang="ru-RU" sz="2000" b="1" i="1" dirty="0">
                <a:solidFill>
                  <a:srgbClr val="6600CC"/>
                </a:solidFill>
              </a:rPr>
              <a:t>Строение опорно-двигательной системы имеет немного больше различий, в зависимости от рода, к которому принадлежит представитель семейства зайцевых. Черепная коробка одних родов более уплощенная и массивна, а у других наоборот, — у них немного вздутая мозговая капсула, т.е. весь череп более лёгкий. </a:t>
            </a: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лера\кате\кате\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3376" y="476672"/>
            <a:ext cx="4968552" cy="32792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475656" y="4386098"/>
            <a:ext cx="6912767" cy="1938992"/>
          </a:xfrm>
          <a:prstGeom prst="rect">
            <a:avLst/>
          </a:prstGeom>
        </p:spPr>
        <p:txBody>
          <a:bodyPr wrap="square">
            <a:spAutoFit/>
          </a:bodyPr>
          <a:lstStyle/>
          <a:p>
            <a:pPr algn="ctr"/>
            <a:r>
              <a:rPr lang="ru-RU" dirty="0"/>
              <a:t> </a:t>
            </a:r>
            <a:r>
              <a:rPr lang="ru-RU" sz="2000" b="1" i="1" dirty="0">
                <a:solidFill>
                  <a:srgbClr val="00B050"/>
                </a:solidFill>
              </a:rPr>
              <a:t>Верхнечелюстные кости имеют решетчатое строение. В отличии от пищуховых (которые очень похожи на зайцевых внешне), носовые кости зайцевых совсем не расширяются в направлении вперёд. Также сильно развиты лобные кости (в частности их надглазничные отростки). </a:t>
            </a:r>
          </a:p>
        </p:txBody>
      </p:sp>
    </p:spTree>
    <p:extLst>
      <p:ext uri="{BB962C8B-B14F-4D97-AF65-F5344CB8AC3E}">
        <p14:creationId xmlns:p14="http://schemas.microsoft.com/office/powerpoint/2010/main" val="267935072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лера\кате\кате\c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16631"/>
            <a:ext cx="4680520" cy="428267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619672" y="4941168"/>
            <a:ext cx="7056784" cy="1631216"/>
          </a:xfrm>
          <a:prstGeom prst="rect">
            <a:avLst/>
          </a:prstGeom>
        </p:spPr>
        <p:txBody>
          <a:bodyPr wrap="square">
            <a:spAutoFit/>
          </a:bodyPr>
          <a:lstStyle/>
          <a:p>
            <a:r>
              <a:rPr lang="ru-RU" sz="2000" b="1" i="1" dirty="0">
                <a:solidFill>
                  <a:srgbClr val="FF3399"/>
                </a:solidFill>
              </a:rPr>
              <a:t> Слуховые барабаны имеют округлую форму и умеренную величину, задний отросток скуловой кости довольно короткий, по этому не доходит до самих слуховых барабанов. Нижнечелюстная кость у представителей всех родов очень широкая. </a:t>
            </a:r>
          </a:p>
        </p:txBody>
      </p:sp>
    </p:spTree>
    <p:extLst>
      <p:ext uri="{BB962C8B-B14F-4D97-AF65-F5344CB8AC3E}">
        <p14:creationId xmlns:p14="http://schemas.microsoft.com/office/powerpoint/2010/main" val="291264530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лера\кате\кате\c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04664"/>
            <a:ext cx="6918047" cy="4669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214086" y="5445224"/>
            <a:ext cx="7776864" cy="1323439"/>
          </a:xfrm>
          <a:prstGeom prst="rect">
            <a:avLst/>
          </a:prstGeom>
        </p:spPr>
        <p:txBody>
          <a:bodyPr wrap="square">
            <a:spAutoFit/>
          </a:bodyPr>
          <a:lstStyle/>
          <a:p>
            <a:pPr algn="ctr"/>
            <a:r>
              <a:rPr lang="ru-RU" dirty="0"/>
              <a:t> </a:t>
            </a:r>
            <a:r>
              <a:rPr lang="ru-RU" sz="2000" b="1" i="1" dirty="0">
                <a:solidFill>
                  <a:srgbClr val="FF00FF"/>
                </a:solidFill>
              </a:rPr>
              <a:t>Обе нижнечелюстные кости соединены неподвижно. Передняя часть нижнечелюстной ветви поднят вверх, а вдоль неё расположена широкая пластина, — это венечный отросток</a:t>
            </a:r>
          </a:p>
        </p:txBody>
      </p:sp>
    </p:spTree>
    <p:extLst>
      <p:ext uri="{BB962C8B-B14F-4D97-AF65-F5344CB8AC3E}">
        <p14:creationId xmlns:p14="http://schemas.microsoft.com/office/powerpoint/2010/main" val="356900636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Ученик\Рабочий стол\кате\writingImag_Geolocation-Finding-Your-Happy-or-Brutal-Place.800x600w.jpg"/>
          <p:cNvPicPr>
            <a:picLocks noChangeAspect="1" noChangeArrowheads="1"/>
          </p:cNvPicPr>
          <p:nvPr/>
        </p:nvPicPr>
        <p:blipFill>
          <a:blip r:embed="rId2" cstate="print"/>
          <a:srcRect/>
          <a:stretch>
            <a:fillRect/>
          </a:stretch>
        </p:blipFill>
        <p:spPr bwMode="auto">
          <a:xfrm>
            <a:off x="1187624" y="476672"/>
            <a:ext cx="3322264" cy="27868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TextBox 1"/>
          <p:cNvSpPr txBox="1"/>
          <p:nvPr/>
        </p:nvSpPr>
        <p:spPr>
          <a:xfrm>
            <a:off x="2051050" y="3500438"/>
            <a:ext cx="6162675" cy="2678112"/>
          </a:xfrm>
          <a:prstGeom prst="rect">
            <a:avLst/>
          </a:prstGeom>
          <a:noFill/>
        </p:spPr>
        <p:txBody>
          <a:bodyPr wrap="none">
            <a:spAutoFit/>
          </a:bodyPr>
          <a:lstStyle/>
          <a:p>
            <a:pPr algn="ctr" fontAlgn="auto">
              <a:spcBef>
                <a:spcPts val="0"/>
              </a:spcBef>
              <a:spcAft>
                <a:spcPts val="0"/>
              </a:spcAft>
              <a:defRPr/>
            </a:pPr>
            <a:r>
              <a:rPr lang="ru-RU" sz="2400" b="1" i="1" dirty="0">
                <a:solidFill>
                  <a:schemeClr val="accent2">
                    <a:lumMod val="50000"/>
                  </a:schemeClr>
                </a:solidFill>
                <a:latin typeface="+mn-lt"/>
                <a:cs typeface="+mn-cs"/>
              </a:rPr>
              <a:t>Белка обыкновенная это мелкий, </a:t>
            </a:r>
            <a:endParaRPr lang="en-US" sz="2400" b="1" i="1" dirty="0">
              <a:solidFill>
                <a:schemeClr val="accent2">
                  <a:lumMod val="50000"/>
                </a:schemeClr>
              </a:solidFill>
              <a:latin typeface="+mn-lt"/>
              <a:cs typeface="+mn-cs"/>
            </a:endParaRPr>
          </a:p>
          <a:p>
            <a:pPr algn="ctr" fontAlgn="auto">
              <a:spcBef>
                <a:spcPts val="0"/>
              </a:spcBef>
              <a:spcAft>
                <a:spcPts val="0"/>
              </a:spcAft>
              <a:defRPr/>
            </a:pPr>
            <a:r>
              <a:rPr lang="ru-RU" sz="2400" b="1" i="1" dirty="0">
                <a:solidFill>
                  <a:schemeClr val="accent2">
                    <a:lumMod val="50000"/>
                  </a:schemeClr>
                </a:solidFill>
                <a:latin typeface="+mn-lt"/>
                <a:cs typeface="+mn-cs"/>
              </a:rPr>
              <a:t>красивый и ловкий зверек </a:t>
            </a:r>
            <a:endParaRPr lang="en-US" sz="2400" b="1" i="1" dirty="0">
              <a:solidFill>
                <a:schemeClr val="accent2">
                  <a:lumMod val="50000"/>
                </a:schemeClr>
              </a:solidFill>
              <a:latin typeface="+mn-lt"/>
              <a:cs typeface="+mn-cs"/>
            </a:endParaRPr>
          </a:p>
          <a:p>
            <a:pPr algn="ctr" fontAlgn="auto">
              <a:spcBef>
                <a:spcPts val="0"/>
              </a:spcBef>
              <a:spcAft>
                <a:spcPts val="0"/>
              </a:spcAft>
              <a:defRPr/>
            </a:pPr>
            <a:r>
              <a:rPr lang="ru-RU" sz="2400" b="1" i="1" dirty="0">
                <a:solidFill>
                  <a:schemeClr val="accent2">
                    <a:lumMod val="50000"/>
                  </a:schemeClr>
                </a:solidFill>
                <a:latin typeface="+mn-lt"/>
                <a:cs typeface="+mn-cs"/>
              </a:rPr>
              <a:t>с вытянутым телом и </a:t>
            </a:r>
            <a:endParaRPr lang="en-US" sz="2400" b="1" i="1" dirty="0">
              <a:solidFill>
                <a:schemeClr val="accent2">
                  <a:lumMod val="50000"/>
                </a:schemeClr>
              </a:solidFill>
              <a:latin typeface="+mn-lt"/>
              <a:cs typeface="+mn-cs"/>
            </a:endParaRPr>
          </a:p>
          <a:p>
            <a:pPr algn="ctr" fontAlgn="auto">
              <a:spcBef>
                <a:spcPts val="0"/>
              </a:spcBef>
              <a:spcAft>
                <a:spcPts val="0"/>
              </a:spcAft>
              <a:defRPr/>
            </a:pPr>
            <a:r>
              <a:rPr lang="ru-RU" sz="2400" b="1" i="1" dirty="0">
                <a:solidFill>
                  <a:schemeClr val="accent2">
                    <a:lumMod val="50000"/>
                  </a:schemeClr>
                </a:solidFill>
                <a:latin typeface="+mn-lt"/>
                <a:cs typeface="+mn-cs"/>
              </a:rPr>
              <a:t>очень пушистым хвостом. Длина её тела </a:t>
            </a:r>
            <a:endParaRPr lang="en-US" sz="2400" b="1" i="1" dirty="0">
              <a:solidFill>
                <a:schemeClr val="accent2">
                  <a:lumMod val="50000"/>
                </a:schemeClr>
              </a:solidFill>
              <a:latin typeface="+mn-lt"/>
              <a:cs typeface="+mn-cs"/>
            </a:endParaRPr>
          </a:p>
          <a:p>
            <a:pPr algn="ctr" fontAlgn="auto">
              <a:spcBef>
                <a:spcPts val="0"/>
              </a:spcBef>
              <a:spcAft>
                <a:spcPts val="0"/>
              </a:spcAft>
              <a:defRPr/>
            </a:pPr>
            <a:r>
              <a:rPr lang="ru-RU" sz="2400" b="1" i="1" dirty="0">
                <a:solidFill>
                  <a:schemeClr val="accent2">
                    <a:lumMod val="50000"/>
                  </a:schemeClr>
                </a:solidFill>
                <a:latin typeface="+mn-lt"/>
                <a:cs typeface="+mn-cs"/>
              </a:rPr>
              <a:t>составляет без хвоста 19-28см, а с </a:t>
            </a:r>
            <a:endParaRPr lang="en-US" sz="2400" b="1" i="1" dirty="0">
              <a:solidFill>
                <a:schemeClr val="accent2">
                  <a:lumMod val="50000"/>
                </a:schemeClr>
              </a:solidFill>
              <a:latin typeface="+mn-lt"/>
              <a:cs typeface="+mn-cs"/>
            </a:endParaRPr>
          </a:p>
          <a:p>
            <a:pPr algn="ctr" fontAlgn="auto">
              <a:spcBef>
                <a:spcPts val="0"/>
              </a:spcBef>
              <a:spcAft>
                <a:spcPts val="0"/>
              </a:spcAft>
              <a:defRPr/>
            </a:pPr>
            <a:r>
              <a:rPr lang="ru-RU" sz="2400" b="1" i="1" dirty="0">
                <a:solidFill>
                  <a:schemeClr val="accent2">
                    <a:lumMod val="50000"/>
                  </a:schemeClr>
                </a:solidFill>
                <a:latin typeface="+mn-lt"/>
                <a:cs typeface="+mn-cs"/>
              </a:rPr>
              <a:t>ним 30-47см., вес взрослого животного </a:t>
            </a:r>
            <a:endParaRPr lang="en-US" sz="2400" b="1" i="1" dirty="0">
              <a:solidFill>
                <a:schemeClr val="accent2">
                  <a:lumMod val="50000"/>
                </a:schemeClr>
              </a:solidFill>
              <a:latin typeface="+mn-lt"/>
              <a:cs typeface="+mn-cs"/>
            </a:endParaRPr>
          </a:p>
          <a:p>
            <a:pPr algn="ctr" fontAlgn="auto">
              <a:spcBef>
                <a:spcPts val="0"/>
              </a:spcBef>
              <a:spcAft>
                <a:spcPts val="0"/>
              </a:spcAft>
              <a:defRPr/>
            </a:pPr>
            <a:r>
              <a:rPr lang="ru-RU" sz="2400" b="1" i="1" dirty="0">
                <a:solidFill>
                  <a:schemeClr val="accent2">
                    <a:lumMod val="50000"/>
                  </a:schemeClr>
                </a:solidFill>
                <a:latin typeface="+mn-lt"/>
                <a:cs typeface="+mn-cs"/>
              </a:rPr>
              <a:t>варьируется в пределах от 250 до 340г.</a:t>
            </a:r>
          </a:p>
        </p:txBody>
      </p:sp>
      <p:sp>
        <p:nvSpPr>
          <p:cNvPr id="3" name="Прямоугольник 2"/>
          <p:cNvSpPr/>
          <p:nvPr/>
        </p:nvSpPr>
        <p:spPr>
          <a:xfrm>
            <a:off x="3995936" y="692696"/>
            <a:ext cx="4983875" cy="923330"/>
          </a:xfrm>
          <a:prstGeom prst="rect">
            <a:avLst/>
          </a:prstGeom>
          <a:noFill/>
        </p:spPr>
        <p:txBody>
          <a:bodyPr>
            <a:spAutoFit/>
          </a:bodyPr>
          <a:lstStyle/>
          <a:p>
            <a:pPr algn="ctr" fontAlgn="auto">
              <a:spcBef>
                <a:spcPts val="0"/>
              </a:spcBef>
              <a:spcAft>
                <a:spcPts val="0"/>
              </a:spcAft>
              <a:defRPr/>
            </a:pPr>
            <a:r>
              <a:rPr lang="ru-RU"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белка</a:t>
            </a: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лера\кате\кате\fir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8768" y="1093441"/>
            <a:ext cx="3997487" cy="3197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877305" y="170111"/>
            <a:ext cx="1930786" cy="923330"/>
          </a:xfrm>
          <a:prstGeom prst="rect">
            <a:avLst/>
          </a:prstGeom>
          <a:noFill/>
        </p:spPr>
        <p:txBody>
          <a:bodyPr wrap="none" lIns="91440" tIns="45720" rIns="91440" bIns="45720">
            <a:spAutoFit/>
          </a:bodyPr>
          <a:lstStyle/>
          <a:p>
            <a:pPr algn="ctr"/>
            <a:r>
              <a:rPr lang="ru-RU" sz="54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лиса</a:t>
            </a:r>
            <a:endParaRPr lang="ru-RU"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3" name="Прямоугольник 2"/>
          <p:cNvSpPr/>
          <p:nvPr/>
        </p:nvSpPr>
        <p:spPr>
          <a:xfrm>
            <a:off x="1338599" y="5661248"/>
            <a:ext cx="7344816" cy="1015663"/>
          </a:xfrm>
          <a:prstGeom prst="rect">
            <a:avLst/>
          </a:prstGeom>
        </p:spPr>
        <p:txBody>
          <a:bodyPr wrap="square">
            <a:spAutoFit/>
          </a:bodyPr>
          <a:lstStyle/>
          <a:p>
            <a:pPr algn="ctr"/>
            <a:r>
              <a:rPr lang="ru-RU" sz="2000" b="1" i="1" dirty="0">
                <a:solidFill>
                  <a:srgbClr val="FF9900"/>
                </a:solidFill>
              </a:rPr>
              <a:t>Лисы – одни из самых привлекательных хищников: рыжая шерсть, длинный и пушистый хвост, узкая и длинная мордочка, а также хитрые и умные глазки. </a:t>
            </a: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лера\кате\кате\fir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18335"/>
            <a:ext cx="3810000" cy="2362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19" name="Picture 3" descr="G:\лера\кате\кате\fir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011902"/>
            <a:ext cx="3810000" cy="2466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572000" y="260648"/>
            <a:ext cx="4572000" cy="1323439"/>
          </a:xfrm>
          <a:prstGeom prst="rect">
            <a:avLst/>
          </a:prstGeom>
        </p:spPr>
        <p:txBody>
          <a:bodyPr>
            <a:spAutoFit/>
          </a:bodyPr>
          <a:lstStyle/>
          <a:p>
            <a:pPr lvl="0" algn="ctr"/>
            <a:r>
              <a:rPr lang="ru-RU" sz="2000" b="1" i="1" dirty="0">
                <a:solidFill>
                  <a:srgbClr val="FF9900"/>
                </a:solidFill>
              </a:rPr>
              <a:t>По своим размерам лисица подобна небольшой собаке. Тон лисьей шуб шубки меняется от серой до огненно-рыжей.</a:t>
            </a:r>
            <a:endParaRPr lang="ru-RU" sz="2000" b="1" i="1" dirty="0">
              <a:solidFill>
                <a:srgbClr val="FF9900"/>
              </a:solidFill>
            </a:endParaRP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635896" y="476672"/>
            <a:ext cx="209781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волк</a:t>
            </a: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242" name="Picture 2" descr="G:\лера\кате\кате\fir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483233"/>
            <a:ext cx="2952328" cy="37609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139952" y="2492896"/>
            <a:ext cx="4572000" cy="3785652"/>
          </a:xfrm>
          <a:prstGeom prst="rect">
            <a:avLst/>
          </a:prstGeom>
        </p:spPr>
        <p:txBody>
          <a:bodyPr>
            <a:spAutoFit/>
          </a:bodyPr>
          <a:lstStyle/>
          <a:p>
            <a:pPr algn="ctr"/>
            <a:r>
              <a:rPr lang="ru-RU" sz="2000" b="1" i="1" dirty="0">
                <a:solidFill>
                  <a:srgbClr val="6600CC"/>
                </a:solidFill>
              </a:rPr>
              <a:t>Волк – это млекопитающее, хищник семейства псовых. Само слово «волк» ведет к праиндоевропейским корням. Волк, койот, шакал относятся к небольшому роду волков. Согласно полученным результатам исследований в дрейфе генов и последовательности ДНК, он является прямым предком домашней собаки. </a:t>
            </a:r>
          </a:p>
        </p:txBody>
      </p:sp>
    </p:spTree>
    <p:extLst>
      <p:ext uri="{BB962C8B-B14F-4D97-AF65-F5344CB8AC3E}">
        <p14:creationId xmlns:p14="http://schemas.microsoft.com/office/powerpoint/2010/main" val="227151494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лера\кате\кате\fir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3604" y="620688"/>
            <a:ext cx="3384376" cy="256366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699792" y="4365104"/>
            <a:ext cx="4572000" cy="1938992"/>
          </a:xfrm>
          <a:prstGeom prst="rect">
            <a:avLst/>
          </a:prstGeom>
        </p:spPr>
        <p:txBody>
          <a:bodyPr>
            <a:spAutoFit/>
          </a:bodyPr>
          <a:lstStyle/>
          <a:p>
            <a:pPr algn="ctr"/>
            <a:r>
              <a:rPr lang="ru-RU" dirty="0"/>
              <a:t> </a:t>
            </a:r>
            <a:r>
              <a:rPr lang="ru-RU" sz="2000" b="1" i="1" dirty="0">
                <a:solidFill>
                  <a:schemeClr val="accent3">
                    <a:lumMod val="75000"/>
                  </a:schemeClr>
                </a:solidFill>
              </a:rPr>
              <a:t>А она в свою очередь – это подвид волка. В семействе псовых, волк самое крупное животное: длина тела – 160 см, высота в холке – 90 см; масса – 62 кг.</a:t>
            </a:r>
          </a:p>
        </p:txBody>
      </p:sp>
    </p:spTree>
    <p:extLst>
      <p:ext uri="{BB962C8B-B14F-4D97-AF65-F5344CB8AC3E}">
        <p14:creationId xmlns:p14="http://schemas.microsoft.com/office/powerpoint/2010/main" val="356200296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лера\кате\кате\fir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389" y="189142"/>
            <a:ext cx="3025317" cy="41872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15616" y="4683300"/>
            <a:ext cx="7776864" cy="1938992"/>
          </a:xfrm>
          <a:prstGeom prst="rect">
            <a:avLst/>
          </a:prstGeom>
        </p:spPr>
        <p:txBody>
          <a:bodyPr wrap="square">
            <a:spAutoFit/>
          </a:bodyPr>
          <a:lstStyle/>
          <a:p>
            <a:pPr algn="ctr"/>
            <a:r>
              <a:rPr lang="ru-RU" sz="2000" b="1" i="1" dirty="0">
                <a:solidFill>
                  <a:srgbClr val="FF3399"/>
                </a:solidFill>
              </a:rPr>
              <a:t>Медведи (лат. Ursidae) относятся к отряду хищных семейств млекопитающих. Выделяются среди остальных представителей своего вида крепким телосложением. Медведи могут ходить и стоять на задних лапах, быстро бегают, хорошо плавают и лазают. </a:t>
            </a:r>
          </a:p>
        </p:txBody>
      </p:sp>
    </p:spTree>
    <p:extLst>
      <p:ext uri="{BB962C8B-B14F-4D97-AF65-F5344CB8AC3E}">
        <p14:creationId xmlns:p14="http://schemas.microsoft.com/office/powerpoint/2010/main" val="180747655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лера\кате\кате\firs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548680"/>
            <a:ext cx="3400425" cy="38100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67744" y="4653136"/>
            <a:ext cx="5544616" cy="1938992"/>
          </a:xfrm>
          <a:prstGeom prst="rect">
            <a:avLst/>
          </a:prstGeom>
        </p:spPr>
        <p:txBody>
          <a:bodyPr wrap="square">
            <a:spAutoFit/>
          </a:bodyPr>
          <a:lstStyle/>
          <a:p>
            <a:pPr algn="ctr"/>
            <a:r>
              <a:rPr lang="ru-RU" sz="2000" b="1" i="1" dirty="0">
                <a:solidFill>
                  <a:srgbClr val="7030A0"/>
                </a:solidFill>
              </a:rPr>
              <a:t>Обычно они питаются ягодами и грибами, но и не побрезгуют мясом, также очень любят рыбу и мед. Невосприимчивы к укусам пчел. Имеют отличное обоняние и слух, длинную густую шерсть, короткий хвост. </a:t>
            </a:r>
          </a:p>
        </p:txBody>
      </p:sp>
    </p:spTree>
    <p:extLst>
      <p:ext uri="{BB962C8B-B14F-4D97-AF65-F5344CB8AC3E}">
        <p14:creationId xmlns:p14="http://schemas.microsoft.com/office/powerpoint/2010/main" val="260304519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лера\кате\кате\firs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60648"/>
            <a:ext cx="4121684" cy="421655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051720" y="4725144"/>
            <a:ext cx="6480720" cy="1938992"/>
          </a:xfrm>
          <a:prstGeom prst="rect">
            <a:avLst/>
          </a:prstGeom>
        </p:spPr>
        <p:txBody>
          <a:bodyPr wrap="square">
            <a:spAutoFit/>
          </a:bodyPr>
          <a:lstStyle/>
          <a:p>
            <a:pPr algn="ctr"/>
            <a:r>
              <a:rPr lang="ru-RU" sz="2000" b="1" i="1" dirty="0">
                <a:solidFill>
                  <a:srgbClr val="FF9900"/>
                </a:solidFill>
              </a:rPr>
              <a:t>Охотятся обычно на рассвете или вечером. Боятся людей, однако так, где они привыкли к присутствию человека, могут быть крайне опасными. Особенно медведь гризли и белый медведь. В природе практически не имеют врагов.</a:t>
            </a:r>
          </a:p>
        </p:txBody>
      </p:sp>
    </p:spTree>
    <p:extLst>
      <p:ext uri="{BB962C8B-B14F-4D97-AF65-F5344CB8AC3E}">
        <p14:creationId xmlns:p14="http://schemas.microsoft.com/office/powerpoint/2010/main" val="115537136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00384" y="332656"/>
            <a:ext cx="3143233" cy="923330"/>
          </a:xfrm>
          <a:prstGeom prst="rect">
            <a:avLst/>
          </a:prstGeom>
          <a:noFill/>
        </p:spPr>
        <p:txBody>
          <a:bodyPr wrap="none" lIns="91440" tIns="45720" rIns="91440" bIns="45720">
            <a:spAutoFit/>
          </a:bodyPr>
          <a:lstStyle/>
          <a:p>
            <a:pPr algn="ctr"/>
            <a:r>
              <a:rPr lang="ru-RU"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ресурсы</a:t>
            </a:r>
            <a:endParaRPr lang="ru-RU"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Прямоугольник 2"/>
          <p:cNvSpPr/>
          <p:nvPr/>
        </p:nvSpPr>
        <p:spPr>
          <a:xfrm>
            <a:off x="1252914" y="1412777"/>
            <a:ext cx="6055390" cy="6493060"/>
          </a:xfrm>
          <a:prstGeom prst="rect">
            <a:avLst/>
          </a:prstGeom>
        </p:spPr>
        <p:txBody>
          <a:bodyPr wrap="square">
            <a:spAutoFit/>
          </a:bodyPr>
          <a:lstStyle/>
          <a:p>
            <a:r>
              <a:rPr lang="ru-RU" sz="1200" u="sng" dirty="0">
                <a:hlinkClick r:id="rId2"/>
              </a:rPr>
              <a:t>http://priruchi.ru/files/products/writingImag_Geolocation-Finding-Your-Happy-or-Brutal-Place.800x600w.jpg?5fe31f489fcfcf955eb9ac9c7a42b630</a:t>
            </a:r>
            <a:r>
              <a:rPr lang="ru-RU" sz="1200" dirty="0"/>
              <a:t>  </a:t>
            </a:r>
            <a:r>
              <a:rPr lang="ru-RU" sz="1200" dirty="0" smtClean="0"/>
              <a:t>белка</a:t>
            </a:r>
          </a:p>
          <a:p>
            <a:r>
              <a:rPr lang="ru-RU" sz="1200" u="sng" dirty="0">
                <a:hlinkClick r:id="rId3"/>
              </a:rPr>
              <a:t>http://priruchi.ru/products/belka_</a:t>
            </a:r>
            <a:r>
              <a:rPr lang="ru-RU" sz="1200" dirty="0"/>
              <a:t>  про белку</a:t>
            </a:r>
          </a:p>
          <a:p>
            <a:pPr>
              <a:lnSpc>
                <a:spcPct val="115000"/>
              </a:lnSpc>
              <a:spcAft>
                <a:spcPts val="1000"/>
              </a:spcAft>
            </a:pPr>
            <a:r>
              <a:rPr lang="ru-RU" sz="1200" u="sng" dirty="0">
                <a:solidFill>
                  <a:srgbClr val="0000FF"/>
                </a:solidFill>
                <a:latin typeface="Calibri"/>
                <a:ea typeface="Calibri"/>
                <a:cs typeface="Times New Roman"/>
                <a:hlinkClick r:id="rId4"/>
              </a:rPr>
              <a:t>http://priruchi.ru/files/products/scoiattoli2.800x600w.jpg?bf2b5c6c3960c40d7aaeaa507f41c131</a:t>
            </a:r>
            <a:r>
              <a:rPr lang="ru-RU" sz="1200" dirty="0">
                <a:latin typeface="Calibri"/>
                <a:ea typeface="Calibri"/>
                <a:cs typeface="Times New Roman"/>
              </a:rPr>
              <a:t>  бурундук</a:t>
            </a:r>
          </a:p>
          <a:p>
            <a:pPr>
              <a:lnSpc>
                <a:spcPct val="115000"/>
              </a:lnSpc>
              <a:spcAft>
                <a:spcPts val="1000"/>
              </a:spcAft>
            </a:pPr>
            <a:r>
              <a:rPr lang="ru-RU" sz="1200" u="sng" dirty="0">
                <a:solidFill>
                  <a:srgbClr val="0000FF"/>
                </a:solidFill>
                <a:latin typeface="Calibri"/>
                <a:ea typeface="Calibri"/>
                <a:cs typeface="Times New Roman"/>
                <a:hlinkClick r:id="rId5"/>
              </a:rPr>
              <a:t>http://priruchi.ru/products/burunduk</a:t>
            </a:r>
            <a:r>
              <a:rPr lang="ru-RU" sz="1200" dirty="0">
                <a:latin typeface="Calibri"/>
                <a:ea typeface="Calibri"/>
                <a:cs typeface="Times New Roman"/>
              </a:rPr>
              <a:t>  бурундук</a:t>
            </a:r>
          </a:p>
          <a:p>
            <a:pPr>
              <a:lnSpc>
                <a:spcPct val="115000"/>
              </a:lnSpc>
              <a:spcAft>
                <a:spcPts val="1000"/>
              </a:spcAft>
            </a:pPr>
            <a:r>
              <a:rPr lang="ru-RU" sz="1200" u="sng" dirty="0">
                <a:solidFill>
                  <a:srgbClr val="0000FF"/>
                </a:solidFill>
                <a:latin typeface="Calibri"/>
                <a:ea typeface="Calibri"/>
                <a:cs typeface="Times New Roman"/>
                <a:hlinkClick r:id="rId6"/>
              </a:rPr>
              <a:t>http://florofauna.ru/wild/kaban.php</a:t>
            </a:r>
            <a:r>
              <a:rPr lang="ru-RU" sz="1200" dirty="0">
                <a:latin typeface="Calibri"/>
                <a:ea typeface="Calibri"/>
                <a:cs typeface="Times New Roman"/>
              </a:rPr>
              <a:t>  кабан</a:t>
            </a:r>
          </a:p>
          <a:p>
            <a:pPr>
              <a:lnSpc>
                <a:spcPct val="115000"/>
              </a:lnSpc>
              <a:spcAft>
                <a:spcPts val="1000"/>
              </a:spcAft>
            </a:pPr>
            <a:r>
              <a:rPr lang="ru-RU" sz="1200" u="sng" dirty="0">
                <a:solidFill>
                  <a:srgbClr val="0000FF"/>
                </a:solidFill>
                <a:latin typeface="Calibri"/>
                <a:ea typeface="Calibri"/>
                <a:cs typeface="Times New Roman"/>
                <a:hlinkClick r:id="rId7"/>
              </a:rPr>
              <a:t>http://florofauna.ru/wild/pict/kaban.jpg</a:t>
            </a:r>
            <a:r>
              <a:rPr lang="ru-RU" sz="1200" dirty="0">
                <a:latin typeface="Calibri"/>
                <a:ea typeface="Calibri"/>
                <a:cs typeface="Times New Roman"/>
              </a:rPr>
              <a:t>  кабан</a:t>
            </a:r>
          </a:p>
          <a:p>
            <a:pPr>
              <a:lnSpc>
                <a:spcPct val="115000"/>
              </a:lnSpc>
              <a:spcAft>
                <a:spcPts val="1000"/>
              </a:spcAft>
            </a:pPr>
            <a:r>
              <a:rPr lang="ru-RU" sz="1200" u="sng" dirty="0">
                <a:solidFill>
                  <a:srgbClr val="0000FF"/>
                </a:solidFill>
                <a:latin typeface="Calibri"/>
                <a:ea typeface="Calibri"/>
                <a:cs typeface="Times New Roman"/>
                <a:hlinkClick r:id="rId8"/>
              </a:rPr>
              <a:t>http://piterhunt.ru/pages/animals/anim/kaban/1.jpg</a:t>
            </a:r>
            <a:r>
              <a:rPr lang="ru-RU" sz="1200" dirty="0">
                <a:latin typeface="Calibri"/>
                <a:ea typeface="Calibri"/>
                <a:cs typeface="Times New Roman"/>
              </a:rPr>
              <a:t>  кабан</a:t>
            </a:r>
          </a:p>
          <a:p>
            <a:pPr>
              <a:lnSpc>
                <a:spcPct val="115000"/>
              </a:lnSpc>
              <a:spcAft>
                <a:spcPts val="1000"/>
              </a:spcAft>
            </a:pPr>
            <a:r>
              <a:rPr lang="ru-RU" sz="1200" u="sng" dirty="0">
                <a:solidFill>
                  <a:srgbClr val="0000FF"/>
                </a:solidFill>
                <a:latin typeface="Calibri"/>
                <a:ea typeface="Calibri"/>
                <a:cs typeface="Times New Roman"/>
                <a:hlinkClick r:id="rId9"/>
              </a:rPr>
              <a:t>http://piterhunt.ru/pages/animals/anim/kaban/kab.htm</a:t>
            </a:r>
            <a:r>
              <a:rPr lang="ru-RU" sz="1200" dirty="0">
                <a:latin typeface="Calibri"/>
                <a:ea typeface="Calibri"/>
                <a:cs typeface="Times New Roman"/>
              </a:rPr>
              <a:t>  кабан</a:t>
            </a:r>
          </a:p>
          <a:p>
            <a:pPr>
              <a:lnSpc>
                <a:spcPct val="115000"/>
              </a:lnSpc>
              <a:spcAft>
                <a:spcPts val="1000"/>
              </a:spcAft>
            </a:pPr>
            <a:r>
              <a:rPr lang="ru-RU" sz="1200" u="sng" dirty="0">
                <a:solidFill>
                  <a:srgbClr val="0000FF"/>
                </a:solidFill>
                <a:latin typeface="Calibri"/>
                <a:ea typeface="Calibri"/>
                <a:cs typeface="Times New Roman"/>
                <a:hlinkClick r:id="rId10"/>
              </a:rPr>
              <a:t>http://animalsof.ru/images/cont/boar/c1.jpg</a:t>
            </a:r>
            <a:r>
              <a:rPr lang="ru-RU" sz="1200" dirty="0">
                <a:latin typeface="Calibri"/>
                <a:ea typeface="Calibri"/>
                <a:cs typeface="Times New Roman"/>
              </a:rPr>
              <a:t> кабан</a:t>
            </a:r>
          </a:p>
          <a:p>
            <a:pPr>
              <a:lnSpc>
                <a:spcPct val="115000"/>
              </a:lnSpc>
              <a:spcAft>
                <a:spcPts val="1000"/>
              </a:spcAft>
            </a:pPr>
            <a:r>
              <a:rPr lang="ru-RU" sz="1200" u="sng" dirty="0">
                <a:solidFill>
                  <a:srgbClr val="0000FF"/>
                </a:solidFill>
                <a:latin typeface="Calibri"/>
                <a:ea typeface="Calibri"/>
                <a:cs typeface="Times New Roman"/>
                <a:hlinkClick r:id="rId11"/>
              </a:rPr>
              <a:t>http://animalsof.ru/boar.html</a:t>
            </a:r>
            <a:r>
              <a:rPr lang="ru-RU" sz="1200" dirty="0">
                <a:latin typeface="Calibri"/>
                <a:ea typeface="Calibri"/>
                <a:cs typeface="Times New Roman"/>
              </a:rPr>
              <a:t>  </a:t>
            </a:r>
            <a:r>
              <a:rPr lang="ru-RU" sz="1200" dirty="0" smtClean="0">
                <a:latin typeface="Calibri"/>
                <a:ea typeface="Calibri"/>
                <a:cs typeface="Times New Roman"/>
              </a:rPr>
              <a:t>кабан</a:t>
            </a:r>
          </a:p>
          <a:p>
            <a:pPr>
              <a:lnSpc>
                <a:spcPct val="115000"/>
              </a:lnSpc>
              <a:spcAft>
                <a:spcPts val="1000"/>
              </a:spcAft>
            </a:pPr>
            <a:r>
              <a:rPr lang="ru-RU" sz="1200" u="sng" dirty="0">
                <a:solidFill>
                  <a:srgbClr val="0000FF"/>
                </a:solidFill>
                <a:latin typeface="Calibri"/>
                <a:ea typeface="Calibri"/>
                <a:cs typeface="Times New Roman"/>
                <a:hlinkClick r:id="rId12"/>
              </a:rPr>
              <a:t>http://animalsof.ru/images/cont/hore/c2.jpg</a:t>
            </a:r>
            <a:r>
              <a:rPr lang="ru-RU" sz="1200" dirty="0">
                <a:latin typeface="Calibri"/>
                <a:ea typeface="Calibri"/>
                <a:cs typeface="Times New Roman"/>
              </a:rPr>
              <a:t>  заяц</a:t>
            </a:r>
          </a:p>
          <a:p>
            <a:pPr>
              <a:lnSpc>
                <a:spcPct val="115000"/>
              </a:lnSpc>
              <a:spcAft>
                <a:spcPts val="1000"/>
              </a:spcAft>
            </a:pPr>
            <a:r>
              <a:rPr lang="ru-RU" sz="1200" u="sng" dirty="0">
                <a:solidFill>
                  <a:srgbClr val="0000FF"/>
                </a:solidFill>
                <a:latin typeface="Calibri"/>
                <a:ea typeface="Calibri"/>
                <a:cs typeface="Times New Roman"/>
                <a:hlinkClick r:id="rId13"/>
              </a:rPr>
              <a:t>http://animalsof.ru/hores.html</a:t>
            </a:r>
            <a:r>
              <a:rPr lang="ru-RU" sz="1200" dirty="0">
                <a:latin typeface="Calibri"/>
                <a:ea typeface="Calibri"/>
                <a:cs typeface="Times New Roman"/>
              </a:rPr>
              <a:t>  заяц</a:t>
            </a:r>
          </a:p>
          <a:p>
            <a:pPr>
              <a:lnSpc>
                <a:spcPct val="115000"/>
              </a:lnSpc>
              <a:spcAft>
                <a:spcPts val="1000"/>
              </a:spcAft>
            </a:pPr>
            <a:r>
              <a:rPr lang="ru-RU" sz="1200" u="sng" dirty="0">
                <a:solidFill>
                  <a:srgbClr val="0000FF"/>
                </a:solidFill>
                <a:latin typeface="Calibri"/>
                <a:ea typeface="Calibri"/>
                <a:cs typeface="Times New Roman"/>
                <a:hlinkClick r:id="rId14"/>
              </a:rPr>
              <a:t>http://animalsof.ru/images/cont/fox/fir001.JPG</a:t>
            </a:r>
            <a:r>
              <a:rPr lang="ru-RU" sz="1200" dirty="0">
                <a:latin typeface="Calibri"/>
                <a:ea typeface="Calibri"/>
                <a:cs typeface="Times New Roman"/>
              </a:rPr>
              <a:t>  лиса</a:t>
            </a:r>
          </a:p>
          <a:p>
            <a:pPr>
              <a:lnSpc>
                <a:spcPct val="115000"/>
              </a:lnSpc>
              <a:spcAft>
                <a:spcPts val="1000"/>
              </a:spcAft>
            </a:pPr>
            <a:r>
              <a:rPr lang="ru-RU" sz="1200" u="sng" dirty="0">
                <a:solidFill>
                  <a:srgbClr val="0000FF"/>
                </a:solidFill>
                <a:latin typeface="Calibri"/>
                <a:ea typeface="Calibri"/>
                <a:cs typeface="Times New Roman"/>
                <a:hlinkClick r:id="rId15"/>
              </a:rPr>
              <a:t>http://animalsof.ru/fox.html</a:t>
            </a:r>
            <a:r>
              <a:rPr lang="ru-RU" sz="1200" dirty="0">
                <a:latin typeface="Calibri"/>
                <a:ea typeface="Calibri"/>
                <a:cs typeface="Times New Roman"/>
              </a:rPr>
              <a:t>  лиса</a:t>
            </a:r>
          </a:p>
          <a:p>
            <a:pPr>
              <a:lnSpc>
                <a:spcPct val="115000"/>
              </a:lnSpc>
              <a:spcAft>
                <a:spcPts val="1000"/>
              </a:spcAft>
            </a:pPr>
            <a:r>
              <a:rPr lang="ru-RU" sz="1200" u="sng" dirty="0">
                <a:solidFill>
                  <a:srgbClr val="0000FF"/>
                </a:solidFill>
                <a:latin typeface="Calibri"/>
                <a:ea typeface="Calibri"/>
                <a:cs typeface="Times New Roman"/>
                <a:hlinkClick r:id="rId16"/>
              </a:rPr>
              <a:t>http://animalsof.ru/wolf.html</a:t>
            </a:r>
            <a:r>
              <a:rPr lang="ru-RU" sz="1200" dirty="0">
                <a:latin typeface="Calibri"/>
                <a:ea typeface="Calibri"/>
                <a:cs typeface="Times New Roman"/>
              </a:rPr>
              <a:t> волк</a:t>
            </a:r>
          </a:p>
          <a:p>
            <a:pPr>
              <a:lnSpc>
                <a:spcPct val="115000"/>
              </a:lnSpc>
              <a:spcAft>
                <a:spcPts val="1000"/>
              </a:spcAft>
            </a:pPr>
            <a:r>
              <a:rPr lang="ru-RU" sz="1200" u="sng" dirty="0">
                <a:solidFill>
                  <a:srgbClr val="0000FF"/>
                </a:solidFill>
                <a:latin typeface="Calibri"/>
                <a:ea typeface="Calibri"/>
                <a:cs typeface="Times New Roman"/>
                <a:hlinkClick r:id="rId17"/>
              </a:rPr>
              <a:t>http://animalsof.ru/images/cont/wolf/fir03.jpg</a:t>
            </a:r>
            <a:r>
              <a:rPr lang="ru-RU" sz="1200" dirty="0">
                <a:latin typeface="Calibri"/>
                <a:ea typeface="Calibri"/>
                <a:cs typeface="Times New Roman"/>
              </a:rPr>
              <a:t>  волк</a:t>
            </a:r>
          </a:p>
          <a:p>
            <a:pPr>
              <a:lnSpc>
                <a:spcPct val="115000"/>
              </a:lnSpc>
              <a:spcAft>
                <a:spcPts val="1000"/>
              </a:spcAft>
            </a:pPr>
            <a:endParaRPr lang="ru-RU" sz="1200" dirty="0" smtClean="0">
              <a:latin typeface="Calibri"/>
              <a:ea typeface="Calibri"/>
              <a:cs typeface="Times New Roman"/>
            </a:endParaRPr>
          </a:p>
          <a:p>
            <a:pPr>
              <a:lnSpc>
                <a:spcPct val="115000"/>
              </a:lnSpc>
              <a:spcAft>
                <a:spcPts val="1000"/>
              </a:spcAft>
            </a:pPr>
            <a:endParaRPr lang="ru-RU" sz="1200" dirty="0">
              <a:latin typeface="Calibri"/>
              <a:ea typeface="Calibri"/>
              <a:cs typeface="Times New Roman"/>
            </a:endParaRPr>
          </a:p>
          <a:p>
            <a:endParaRPr lang="ru-RU" sz="1200" dirty="0"/>
          </a:p>
        </p:txBody>
      </p:sp>
    </p:spTree>
    <p:extLst>
      <p:ext uri="{BB962C8B-B14F-4D97-AF65-F5344CB8AC3E}">
        <p14:creationId xmlns:p14="http://schemas.microsoft.com/office/powerpoint/2010/main" val="359172725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2051050" y="908050"/>
            <a:ext cx="1008063" cy="369888"/>
          </a:xfrm>
          <a:prstGeom prst="rect">
            <a:avLst/>
          </a:prstGeom>
          <a:noFill/>
          <a:ln w="9525">
            <a:noFill/>
            <a:miter lim="800000"/>
            <a:headEnd/>
            <a:tailEnd/>
          </a:ln>
        </p:spPr>
        <p:txBody>
          <a:bodyPr>
            <a:spAutoFit/>
          </a:bodyPr>
          <a:lstStyle/>
          <a:p>
            <a:endParaRPr lang="ru-RU">
              <a:latin typeface="Corbel" pitchFamily="34" charset="0"/>
            </a:endParaRPr>
          </a:p>
        </p:txBody>
      </p:sp>
      <p:sp>
        <p:nvSpPr>
          <p:cNvPr id="3" name="Прямоугольник 2"/>
          <p:cNvSpPr/>
          <p:nvPr/>
        </p:nvSpPr>
        <p:spPr>
          <a:xfrm>
            <a:off x="1619250" y="4005263"/>
            <a:ext cx="7164388" cy="26416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lnSpc>
                <a:spcPct val="115000"/>
              </a:lnSpc>
              <a:spcAft>
                <a:spcPts val="1000"/>
              </a:spcAft>
            </a:pPr>
            <a:r>
              <a:rPr lang="ru-RU" sz="2400" b="1" i="1">
                <a:solidFill>
                  <a:srgbClr val="FF9900"/>
                </a:solidFill>
                <a:latin typeface="Arial" charset="0"/>
                <a:ea typeface="Calibri" pitchFamily="34" charset="0"/>
                <a:cs typeface="Times New Roman" pitchFamily="18" charset="0"/>
              </a:rPr>
              <a:t>Меховой покров тела белок условно можно разделить на зимний и летний. Его смена называется линькой и протекает 2 раза в год. Зимний мех высокий, мягкий и пушистый, так летний наоборот – более жесткий, редкий и короткий.</a:t>
            </a:r>
            <a:endParaRPr lang="ru-RU" sz="2400" b="1" i="1">
              <a:solidFill>
                <a:srgbClr val="FF9900"/>
              </a:solidFill>
              <a:latin typeface="Calibri" pitchFamily="34" charset="0"/>
              <a:ea typeface="Calibri" pitchFamily="34" charset="0"/>
              <a:cs typeface="Times New Roman" pitchFamily="18" charset="0"/>
            </a:endParaRPr>
          </a:p>
        </p:txBody>
      </p:sp>
      <p:pic>
        <p:nvPicPr>
          <p:cNvPr id="3074" name="Picture 2" descr="C:\Documents and Settings\Ученик\Рабочий стол\кате\Belka3.800x600w.jpg"/>
          <p:cNvPicPr>
            <a:picLocks noChangeAspect="1" noChangeArrowheads="1"/>
          </p:cNvPicPr>
          <p:nvPr/>
        </p:nvPicPr>
        <p:blipFill>
          <a:blip r:embed="rId2" cstate="print"/>
          <a:srcRect/>
          <a:stretch>
            <a:fillRect/>
          </a:stretch>
        </p:blipFill>
        <p:spPr bwMode="auto">
          <a:xfrm>
            <a:off x="2510166" y="96592"/>
            <a:ext cx="4916998" cy="36867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Ученик\Рабочий стол\кате\18_1413_oboi_belka_na_dereve_1152x864.800x600w.jpg"/>
          <p:cNvPicPr>
            <a:picLocks noChangeAspect="1" noChangeArrowheads="1"/>
          </p:cNvPicPr>
          <p:nvPr/>
        </p:nvPicPr>
        <p:blipFill>
          <a:blip r:embed="rId2" cstate="print"/>
          <a:srcRect/>
          <a:stretch>
            <a:fillRect/>
          </a:stretch>
        </p:blipFill>
        <p:spPr bwMode="auto">
          <a:xfrm>
            <a:off x="1187624" y="260648"/>
            <a:ext cx="7620000" cy="5715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Ученик\Рабочий стол\кате\180844.800x600w.jpg"/>
          <p:cNvPicPr>
            <a:picLocks noChangeAspect="1" noChangeArrowheads="1"/>
          </p:cNvPicPr>
          <p:nvPr/>
        </p:nvPicPr>
        <p:blipFill>
          <a:blip r:embed="rId2" cstate="print"/>
          <a:srcRect/>
          <a:stretch>
            <a:fillRect/>
          </a:stretch>
        </p:blipFill>
        <p:spPr bwMode="auto">
          <a:xfrm>
            <a:off x="3131840" y="26965"/>
            <a:ext cx="3240360" cy="367930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7410" name="Прямоугольник 1"/>
          <p:cNvSpPr>
            <a:spLocks noChangeArrowheads="1"/>
          </p:cNvSpPr>
          <p:nvPr/>
        </p:nvSpPr>
        <p:spPr bwMode="auto">
          <a:xfrm>
            <a:off x="1187624" y="3645024"/>
            <a:ext cx="7669039" cy="3046988"/>
          </a:xfrm>
          <a:prstGeom prst="rect">
            <a:avLst/>
          </a:prstGeom>
          <a:noFill/>
          <a:ln w="9525">
            <a:noFill/>
            <a:miter lim="800000"/>
            <a:headEnd/>
            <a:tailEnd/>
          </a:ln>
        </p:spPr>
        <p:txBody>
          <a:bodyPr wrap="square">
            <a:spAutoFit/>
          </a:bodyPr>
          <a:lstStyle/>
          <a:p>
            <a:pPr algn="ctr"/>
            <a:r>
              <a:rPr lang="ru-RU" sz="2400" b="1" i="1" dirty="0">
                <a:solidFill>
                  <a:srgbClr val="FF9900"/>
                </a:solidFill>
                <a:latin typeface="Corbel" pitchFamily="34" charset="0"/>
              </a:rPr>
              <a:t>Белка – это обитатель лесов и парков. Она предпочитает смешанные хвойно-широколиственные леса, так как основной рацион ее питания составляют семена древесных пород растений, то такие леса предоставляют для нее наилучшую кормовую базу. Образ жизни этого зверька преимущественно древесный. Белка является живым и очень подвижным зверьком.</a:t>
            </a: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Ученик\Рабочий стол\кате\101008-800x600.800x600w.jpg"/>
          <p:cNvPicPr>
            <a:picLocks noChangeAspect="1" noChangeArrowheads="1"/>
          </p:cNvPicPr>
          <p:nvPr/>
        </p:nvPicPr>
        <p:blipFill>
          <a:blip r:embed="rId2" cstate="print"/>
          <a:srcRect/>
          <a:stretch>
            <a:fillRect/>
          </a:stretch>
        </p:blipFill>
        <p:spPr bwMode="auto">
          <a:xfrm>
            <a:off x="1187624" y="332656"/>
            <a:ext cx="7620000" cy="5715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6"/>
          <p:cNvSpPr txBox="1">
            <a:spLocks noChangeArrowheads="1"/>
          </p:cNvSpPr>
          <p:nvPr/>
        </p:nvSpPr>
        <p:spPr bwMode="auto">
          <a:xfrm>
            <a:off x="2051050" y="4221163"/>
            <a:ext cx="504825" cy="369887"/>
          </a:xfrm>
          <a:prstGeom prst="rect">
            <a:avLst/>
          </a:prstGeom>
          <a:noFill/>
          <a:ln w="9525">
            <a:noFill/>
            <a:miter lim="800000"/>
            <a:headEnd/>
            <a:tailEnd/>
          </a:ln>
        </p:spPr>
        <p:txBody>
          <a:bodyPr>
            <a:spAutoFit/>
          </a:bodyPr>
          <a:lstStyle/>
          <a:p>
            <a:endParaRPr lang="ru-RU">
              <a:latin typeface="Corbel" pitchFamily="34" charset="0"/>
            </a:endParaRPr>
          </a:p>
        </p:txBody>
      </p:sp>
      <p:sp>
        <p:nvSpPr>
          <p:cNvPr id="21506" name="Прямоугольник 9"/>
          <p:cNvSpPr>
            <a:spLocks noChangeArrowheads="1"/>
          </p:cNvSpPr>
          <p:nvPr/>
        </p:nvSpPr>
        <p:spPr bwMode="auto">
          <a:xfrm>
            <a:off x="899592" y="4262294"/>
            <a:ext cx="7956376" cy="2308324"/>
          </a:xfrm>
          <a:prstGeom prst="rect">
            <a:avLst/>
          </a:prstGeom>
          <a:noFill/>
          <a:ln w="9525">
            <a:noFill/>
            <a:miter lim="800000"/>
            <a:headEnd/>
            <a:tailEnd/>
          </a:ln>
        </p:spPr>
        <p:txBody>
          <a:bodyPr wrap="square">
            <a:spAutoFit/>
          </a:bodyPr>
          <a:lstStyle/>
          <a:p>
            <a:pPr algn="ctr"/>
            <a:r>
              <a:rPr lang="ru-RU" sz="2400" b="1" i="1" dirty="0">
                <a:solidFill>
                  <a:srgbClr val="0070C0"/>
                </a:solidFill>
                <a:latin typeface="Corbel" pitchFamily="34" charset="0"/>
              </a:rPr>
              <a:t>Белки линяют 2 раза в год за исключением хвоста, линька которого происходит только раз в год. Весенняя линька приходится на апрель-май, а осенняя на сентябрь-ноябрь. Ее сроки зависят только от метеорологических условиях и наличия достаточной кормой базы.</a:t>
            </a:r>
          </a:p>
        </p:txBody>
      </p:sp>
      <p:pic>
        <p:nvPicPr>
          <p:cNvPr id="21507" name="Picture 3"/>
          <p:cNvPicPr>
            <a:picLocks noChangeAspect="1" noChangeArrowheads="1"/>
          </p:cNvPicPr>
          <p:nvPr/>
        </p:nvPicPr>
        <p:blipFill>
          <a:blip r:embed="rId2"/>
          <a:srcRect/>
          <a:stretch>
            <a:fillRect/>
          </a:stretch>
        </p:blipFill>
        <p:spPr bwMode="auto">
          <a:xfrm>
            <a:off x="2555875" y="171128"/>
            <a:ext cx="5040461" cy="4146224"/>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2"/>
          <a:srcRect/>
          <a:stretch>
            <a:fillRect/>
          </a:stretch>
        </p:blipFill>
        <p:spPr bwMode="auto">
          <a:xfrm>
            <a:off x="1116013" y="188913"/>
            <a:ext cx="3097212" cy="3773487"/>
          </a:xfrm>
          <a:prstGeom prst="rect">
            <a:avLst/>
          </a:prstGeom>
          <a:noFill/>
          <a:ln w="9525">
            <a:noFill/>
            <a:miter lim="800000"/>
            <a:headEnd/>
            <a:tailEnd/>
          </a:ln>
        </p:spPr>
      </p:pic>
      <p:sp>
        <p:nvSpPr>
          <p:cNvPr id="22530" name="Прямоугольник 1"/>
          <p:cNvSpPr>
            <a:spLocks noChangeArrowheads="1"/>
          </p:cNvSpPr>
          <p:nvPr/>
        </p:nvSpPr>
        <p:spPr bwMode="auto">
          <a:xfrm>
            <a:off x="4213225" y="2997200"/>
            <a:ext cx="4572000" cy="3046413"/>
          </a:xfrm>
          <a:prstGeom prst="rect">
            <a:avLst/>
          </a:prstGeom>
          <a:noFill/>
          <a:ln w="9525">
            <a:noFill/>
            <a:miter lim="800000"/>
            <a:headEnd/>
            <a:tailEnd/>
          </a:ln>
        </p:spPr>
        <p:txBody>
          <a:bodyPr>
            <a:spAutoFit/>
          </a:bodyPr>
          <a:lstStyle/>
          <a:p>
            <a:pPr algn="ctr"/>
            <a:r>
              <a:rPr lang="ru-RU" sz="2400" b="1" i="1">
                <a:solidFill>
                  <a:srgbClr val="7030A0"/>
                </a:solidFill>
                <a:latin typeface="Corbel" pitchFamily="34" charset="0"/>
              </a:rPr>
              <a:t>По внешнему виду бурундук похож на небольшую белку. Хотя по родственным связям он близок к типичным наземникам — сусликам и суркам, так как особенности строения тела у него вполне "древесные". </a:t>
            </a:r>
          </a:p>
        </p:txBody>
      </p:sp>
      <p:sp>
        <p:nvSpPr>
          <p:cNvPr id="2" name="Прямоугольник 1"/>
          <p:cNvSpPr/>
          <p:nvPr/>
        </p:nvSpPr>
        <p:spPr>
          <a:xfrm>
            <a:off x="4207042" y="836712"/>
            <a:ext cx="3837654"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бурундук</a:t>
            </a: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Ученик\Рабочий стол\кате\0_70f8a_b10dc8ac_XL.800x600w.jpg"/>
          <p:cNvPicPr>
            <a:picLocks noChangeAspect="1" noChangeArrowheads="1"/>
          </p:cNvPicPr>
          <p:nvPr/>
        </p:nvPicPr>
        <p:blipFill>
          <a:blip r:embed="rId2" cstate="print"/>
          <a:srcRect/>
          <a:stretch>
            <a:fillRect/>
          </a:stretch>
        </p:blipFill>
        <p:spPr bwMode="auto">
          <a:xfrm>
            <a:off x="1259632" y="404664"/>
            <a:ext cx="7560840" cy="56706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223b7785887ee61b6868fea635abb12cd83fb"/>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TotalTime>
  <Words>895</Words>
  <Application>Microsoft Office PowerPoint</Application>
  <PresentationFormat>Экран (4:3)</PresentationFormat>
  <Paragraphs>54</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Солнцестояние</vt:lpstr>
      <vt:lpstr>Звери леса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Звери леса</dc:title>
  <dc:creator>Ученик</dc:creator>
  <cp:lastModifiedBy>Пользователь</cp:lastModifiedBy>
  <cp:revision>15</cp:revision>
  <dcterms:created xsi:type="dcterms:W3CDTF">2014-02-11T09:45:02Z</dcterms:created>
  <dcterms:modified xsi:type="dcterms:W3CDTF">2014-02-12T11:16:10Z</dcterms:modified>
</cp:coreProperties>
</file>